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59" r:id="rId4"/>
    <p:sldId id="260" r:id="rId5"/>
    <p:sldId id="275" r:id="rId6"/>
    <p:sldId id="261" r:id="rId7"/>
    <p:sldId id="262" r:id="rId8"/>
    <p:sldId id="276" r:id="rId9"/>
    <p:sldId id="263" r:id="rId10"/>
    <p:sldId id="264" r:id="rId11"/>
    <p:sldId id="274" r:id="rId12"/>
    <p:sldId id="266" r:id="rId13"/>
    <p:sldId id="268" r:id="rId14"/>
    <p:sldId id="271" r:id="rId15"/>
    <p:sldId id="273" r:id="rId16"/>
    <p:sldId id="272"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05213-D914-4B84-ACB4-0DAC329C299F}" type="datetimeFigureOut">
              <a:rPr lang="en-US" smtClean="0"/>
              <a:t>9/30/2016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F17C5B-5499-44CB-B468-D83B3430A7C7}" type="slidenum">
              <a:rPr lang="en-US" smtClean="0"/>
              <a:t>‹#›</a:t>
            </a:fld>
            <a:endParaRPr lang="en-US"/>
          </a:p>
        </p:txBody>
      </p:sp>
    </p:spTree>
    <p:extLst>
      <p:ext uri="{BB962C8B-B14F-4D97-AF65-F5344CB8AC3E}">
        <p14:creationId xmlns:p14="http://schemas.microsoft.com/office/powerpoint/2010/main" val="82882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1</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1693771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10</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121541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11</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3688665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12</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607251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13</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3180873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14</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832148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15</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3930561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16</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534211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17</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144763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2</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2218926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3</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1996720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4</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30150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5</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2490133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6</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3057519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7</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3131006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8</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382164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ChangeArrowheads="1"/>
          </p:cNvSpPr>
          <p:nvPr>
            <p:ph type="sldImg" idx="4294967295"/>
          </p:nvPr>
        </p:nvSpPr>
        <p:spPr>
          <a:ln/>
        </p:spPr>
      </p:sp>
      <p:sp>
        <p:nvSpPr>
          <p:cNvPr id="4098" name="灯片编号占位符 2"/>
          <p:cNvSpPr>
            <a:spLocks noGrp="1" noChangeArrowheads="1"/>
          </p:cNvSpPr>
          <p:nvPr>
            <p:ph type="sldNum" sz="quarter" idx="5"/>
          </p:nvPr>
        </p:nvSpPr>
        <p:spPr bwMode="auto">
          <a:solidFill>
            <a:srgbClr val="FFFFFF"/>
          </a:solidFill>
          <a:ln>
            <a:solidFill>
              <a:srgbClr val="000000"/>
            </a:solidFill>
            <a:miter lim="800000"/>
            <a:headEnd/>
            <a:tailEnd/>
          </a:ln>
        </p:spPr>
        <p:txBody>
          <a:bodyPr/>
          <a:lstStyle/>
          <a:p>
            <a:fld id="{E52113A7-81DD-4389-B9E1-84DAA1C123F3}" type="slidenum">
              <a:rPr lang="en-US" altLang="en-US">
                <a:solidFill>
                  <a:srgbClr val="000000"/>
                </a:solidFill>
              </a:rPr>
              <a:pPr/>
              <a:t>9</a:t>
            </a:fld>
            <a:endParaRPr lang="en-US" altLang="en-US" sz="1200">
              <a:solidFill>
                <a:srgbClr val="000000"/>
              </a:solidFill>
            </a:endParaRPr>
          </a:p>
        </p:txBody>
      </p:sp>
      <p:sp>
        <p:nvSpPr>
          <p:cNvPr id="4099" name="文本占位符 3"/>
          <p:cNvSpPr>
            <a:spLocks noGrp="1" noChangeArrowheads="1"/>
          </p:cNvSpPr>
          <p:nvPr>
            <p:ph type="body" sz="quarter" idx="4294967295"/>
          </p:nvPr>
        </p:nvSpPr>
        <p:spPr bwMode="auto">
          <a:xfrm>
            <a:off x="685800" y="4400550"/>
            <a:ext cx="5486400" cy="3600450"/>
          </a:xfrm>
          <a:prstGeom prst="rect">
            <a:avLst/>
          </a:prstGeom>
          <a:solidFill>
            <a:srgbClr val="FFFFFF"/>
          </a:solidFill>
          <a:ln>
            <a:solidFill>
              <a:srgbClr val="000000"/>
            </a:solidFill>
            <a:round/>
            <a:headEnd/>
            <a:tailEnd/>
          </a:ln>
        </p:spPr>
        <p:txBody>
          <a:bodyPr/>
          <a:lstStyle/>
          <a:p>
            <a:endParaRPr lang="zh-CN" altLang="en-US" smtClean="0"/>
          </a:p>
        </p:txBody>
      </p:sp>
    </p:spTree>
    <p:extLst>
      <p:ext uri="{BB962C8B-B14F-4D97-AF65-F5344CB8AC3E}">
        <p14:creationId xmlns:p14="http://schemas.microsoft.com/office/powerpoint/2010/main" val="3709503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r>
              <a:rPr lang="zh-CN" altLang="en-US"/>
              <a:t>Raju Vatsavai</a:t>
            </a:r>
            <a:endParaRPr lang="en-US" altLang="en-US" sz="1800"/>
          </a:p>
        </p:txBody>
      </p:sp>
      <p:sp>
        <p:nvSpPr>
          <p:cNvPr id="6" name="Slide Number Placeholder 5"/>
          <p:cNvSpPr>
            <a:spLocks noGrp="1"/>
          </p:cNvSpPr>
          <p:nvPr>
            <p:ph type="sldNum" sz="quarter" idx="12"/>
          </p:nvPr>
        </p:nvSpPr>
        <p:spPr>
          <a:ln/>
        </p:spPr>
        <p:txBody>
          <a:bodyPr/>
          <a:lstStyle>
            <a:lvl1pPr>
              <a:defRPr/>
            </a:lvl1pPr>
          </a:lstStyle>
          <a:p>
            <a:r>
              <a:rPr lang="zh-CN" altLang="en-US"/>
              <a:t>CSC 522     </a:t>
            </a:r>
            <a:fld id="{BE145066-54F3-4774-9111-0D8D4BAD4F1A}" type="slidenum">
              <a:rPr lang="zh-CN" altLang="en-US"/>
              <a:pPr/>
              <a:t>‹#›</a:t>
            </a:fld>
            <a:endParaRPr lang="en-US" altLang="en-US"/>
          </a:p>
        </p:txBody>
      </p:sp>
    </p:spTree>
    <p:extLst>
      <p:ext uri="{BB962C8B-B14F-4D97-AF65-F5344CB8AC3E}">
        <p14:creationId xmlns:p14="http://schemas.microsoft.com/office/powerpoint/2010/main" val="2971792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r>
              <a:rPr lang="zh-CN" altLang="en-US"/>
              <a:t>Raju Vatsavai</a:t>
            </a:r>
            <a:endParaRPr lang="en-US" altLang="en-US" sz="1800"/>
          </a:p>
        </p:txBody>
      </p:sp>
      <p:sp>
        <p:nvSpPr>
          <p:cNvPr id="6" name="Slide Number Placeholder 5"/>
          <p:cNvSpPr>
            <a:spLocks noGrp="1"/>
          </p:cNvSpPr>
          <p:nvPr>
            <p:ph type="sldNum" sz="quarter" idx="12"/>
          </p:nvPr>
        </p:nvSpPr>
        <p:spPr>
          <a:ln/>
        </p:spPr>
        <p:txBody>
          <a:bodyPr/>
          <a:lstStyle>
            <a:lvl1pPr>
              <a:defRPr/>
            </a:lvl1pPr>
          </a:lstStyle>
          <a:p>
            <a:r>
              <a:rPr lang="zh-CN" altLang="en-US"/>
              <a:t>CSC 522     </a:t>
            </a:r>
            <a:fld id="{136BDAA2-9BBA-46A9-8B05-E90E8247D2ED}" type="slidenum">
              <a:rPr lang="zh-CN" altLang="en-US"/>
              <a:pPr/>
              <a:t>‹#›</a:t>
            </a:fld>
            <a:endParaRPr lang="en-US" altLang="en-US"/>
          </a:p>
        </p:txBody>
      </p:sp>
    </p:spTree>
    <p:extLst>
      <p:ext uri="{BB962C8B-B14F-4D97-AF65-F5344CB8AC3E}">
        <p14:creationId xmlns:p14="http://schemas.microsoft.com/office/powerpoint/2010/main" val="2293951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89485" y="900113"/>
            <a:ext cx="2518833" cy="522605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432985" y="900113"/>
            <a:ext cx="7410481" cy="522605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r>
              <a:rPr lang="zh-CN" altLang="en-US"/>
              <a:t>Raju Vatsavai</a:t>
            </a:r>
            <a:endParaRPr lang="en-US" altLang="en-US" sz="1800"/>
          </a:p>
        </p:txBody>
      </p:sp>
      <p:sp>
        <p:nvSpPr>
          <p:cNvPr id="6" name="Slide Number Placeholder 5"/>
          <p:cNvSpPr>
            <a:spLocks noGrp="1"/>
          </p:cNvSpPr>
          <p:nvPr>
            <p:ph type="sldNum" sz="quarter" idx="12"/>
          </p:nvPr>
        </p:nvSpPr>
        <p:spPr>
          <a:ln/>
        </p:spPr>
        <p:txBody>
          <a:bodyPr/>
          <a:lstStyle>
            <a:lvl1pPr>
              <a:defRPr/>
            </a:lvl1pPr>
          </a:lstStyle>
          <a:p>
            <a:r>
              <a:rPr lang="zh-CN" altLang="en-US"/>
              <a:t>CSC 522     </a:t>
            </a:r>
            <a:fld id="{900ADD1F-94D6-4C3F-8530-16304D72FEAC}" type="slidenum">
              <a:rPr lang="zh-CN" altLang="en-US"/>
              <a:pPr/>
              <a:t>‹#›</a:t>
            </a:fld>
            <a:endParaRPr lang="en-US" altLang="en-US"/>
          </a:p>
        </p:txBody>
      </p:sp>
    </p:spTree>
    <p:extLst>
      <p:ext uri="{BB962C8B-B14F-4D97-AF65-F5344CB8AC3E}">
        <p14:creationId xmlns:p14="http://schemas.microsoft.com/office/powerpoint/2010/main" val="1527824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r>
              <a:rPr lang="zh-CN" altLang="en-US"/>
              <a:t>Raju Vatsavai</a:t>
            </a:r>
            <a:endParaRPr lang="en-US" altLang="en-US" sz="1800"/>
          </a:p>
        </p:txBody>
      </p:sp>
      <p:sp>
        <p:nvSpPr>
          <p:cNvPr id="6" name="Slide Number Placeholder 5"/>
          <p:cNvSpPr>
            <a:spLocks noGrp="1"/>
          </p:cNvSpPr>
          <p:nvPr>
            <p:ph type="sldNum" sz="quarter" idx="12"/>
          </p:nvPr>
        </p:nvSpPr>
        <p:spPr>
          <a:ln/>
        </p:spPr>
        <p:txBody>
          <a:bodyPr/>
          <a:lstStyle>
            <a:lvl1pPr>
              <a:defRPr/>
            </a:lvl1pPr>
          </a:lstStyle>
          <a:p>
            <a:r>
              <a:rPr lang="zh-CN" altLang="en-US"/>
              <a:t>CSC 522     </a:t>
            </a:r>
            <a:fld id="{AA2D68AA-151F-4076-B82E-2A8CC1868B07}" type="slidenum">
              <a:rPr lang="zh-CN" altLang="en-US"/>
              <a:pPr/>
              <a:t>‹#›</a:t>
            </a:fld>
            <a:endParaRPr lang="en-US" altLang="en-US"/>
          </a:p>
        </p:txBody>
      </p:sp>
    </p:spTree>
    <p:extLst>
      <p:ext uri="{BB962C8B-B14F-4D97-AF65-F5344CB8AC3E}">
        <p14:creationId xmlns:p14="http://schemas.microsoft.com/office/powerpoint/2010/main" val="3199438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Date Placeholder 3"/>
          <p:cNvSpPr>
            <a:spLocks noGrp="1"/>
          </p:cNvSpPr>
          <p:nvPr>
            <p:ph type="dt" sz="half" idx="10"/>
          </p:nvPr>
        </p:nvSpPr>
        <p:spPr>
          <a:ln/>
        </p:spPr>
        <p:txBody>
          <a:bodyPr/>
          <a:lstStyle>
            <a:lvl1pPr>
              <a:defRPr/>
            </a:lvl1pPr>
          </a:lstStyle>
          <a:p>
            <a:endParaRPr lang="zh-CN" altLang="en-US"/>
          </a:p>
        </p:txBody>
      </p:sp>
      <p:sp>
        <p:nvSpPr>
          <p:cNvPr id="5" name="Footer Placeholder 4"/>
          <p:cNvSpPr>
            <a:spLocks noGrp="1"/>
          </p:cNvSpPr>
          <p:nvPr>
            <p:ph type="ftr" sz="quarter" idx="11"/>
          </p:nvPr>
        </p:nvSpPr>
        <p:spPr>
          <a:ln/>
        </p:spPr>
        <p:txBody>
          <a:bodyPr/>
          <a:lstStyle>
            <a:lvl1pPr>
              <a:defRPr/>
            </a:lvl1pPr>
          </a:lstStyle>
          <a:p>
            <a:r>
              <a:rPr lang="zh-CN" altLang="en-US"/>
              <a:t>Raju Vatsavai</a:t>
            </a:r>
            <a:endParaRPr lang="en-US" altLang="en-US" sz="1800"/>
          </a:p>
        </p:txBody>
      </p:sp>
      <p:sp>
        <p:nvSpPr>
          <p:cNvPr id="6" name="Slide Number Placeholder 5"/>
          <p:cNvSpPr>
            <a:spLocks noGrp="1"/>
          </p:cNvSpPr>
          <p:nvPr>
            <p:ph type="sldNum" sz="quarter" idx="12"/>
          </p:nvPr>
        </p:nvSpPr>
        <p:spPr>
          <a:ln/>
        </p:spPr>
        <p:txBody>
          <a:bodyPr/>
          <a:lstStyle>
            <a:lvl1pPr>
              <a:defRPr/>
            </a:lvl1pPr>
          </a:lstStyle>
          <a:p>
            <a:r>
              <a:rPr lang="zh-CN" altLang="en-US"/>
              <a:t>CSC 522     </a:t>
            </a:r>
            <a:fld id="{7FA0AC5C-C495-41D3-9FCF-1CC1447F10EC}" type="slidenum">
              <a:rPr lang="zh-CN" altLang="en-US"/>
              <a:pPr/>
              <a:t>‹#›</a:t>
            </a:fld>
            <a:endParaRPr lang="en-US" altLang="en-US"/>
          </a:p>
        </p:txBody>
      </p:sp>
    </p:spTree>
    <p:extLst>
      <p:ext uri="{BB962C8B-B14F-4D97-AF65-F5344CB8AC3E}">
        <p14:creationId xmlns:p14="http://schemas.microsoft.com/office/powerpoint/2010/main" val="3124535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432985" y="3022601"/>
            <a:ext cx="4936913" cy="31035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571405" y="3022601"/>
            <a:ext cx="4936913" cy="31035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r>
              <a:rPr lang="zh-CN" altLang="en-US"/>
              <a:t>Raju Vatsavai</a:t>
            </a:r>
            <a:endParaRPr lang="en-US" altLang="en-US" sz="1800"/>
          </a:p>
        </p:txBody>
      </p:sp>
      <p:sp>
        <p:nvSpPr>
          <p:cNvPr id="7" name="Slide Number Placeholder 5"/>
          <p:cNvSpPr>
            <a:spLocks noGrp="1"/>
          </p:cNvSpPr>
          <p:nvPr>
            <p:ph type="sldNum" sz="quarter" idx="12"/>
          </p:nvPr>
        </p:nvSpPr>
        <p:spPr>
          <a:ln/>
        </p:spPr>
        <p:txBody>
          <a:bodyPr/>
          <a:lstStyle>
            <a:lvl1pPr>
              <a:defRPr/>
            </a:lvl1pPr>
          </a:lstStyle>
          <a:p>
            <a:r>
              <a:rPr lang="zh-CN" altLang="en-US"/>
              <a:t>CSC 522     </a:t>
            </a:r>
            <a:fld id="{469F17EF-692C-4C2C-BB27-628F1CF9FBE7}" type="slidenum">
              <a:rPr lang="zh-CN" altLang="en-US"/>
              <a:pPr/>
              <a:t>‹#›</a:t>
            </a:fld>
            <a:endParaRPr lang="en-US" altLang="en-US"/>
          </a:p>
        </p:txBody>
      </p:sp>
    </p:spTree>
    <p:extLst>
      <p:ext uri="{BB962C8B-B14F-4D97-AF65-F5344CB8AC3E}">
        <p14:creationId xmlns:p14="http://schemas.microsoft.com/office/powerpoint/2010/main" val="2749208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Date Placeholder 3"/>
          <p:cNvSpPr>
            <a:spLocks noGrp="1"/>
          </p:cNvSpPr>
          <p:nvPr>
            <p:ph type="dt" sz="half" idx="10"/>
          </p:nvPr>
        </p:nvSpPr>
        <p:spPr>
          <a:ln/>
        </p:spPr>
        <p:txBody>
          <a:bodyPr/>
          <a:lstStyle>
            <a:lvl1pPr>
              <a:defRPr/>
            </a:lvl1pPr>
          </a:lstStyle>
          <a:p>
            <a:endParaRPr lang="zh-CN" altLang="en-US"/>
          </a:p>
        </p:txBody>
      </p:sp>
      <p:sp>
        <p:nvSpPr>
          <p:cNvPr id="8" name="Footer Placeholder 4"/>
          <p:cNvSpPr>
            <a:spLocks noGrp="1"/>
          </p:cNvSpPr>
          <p:nvPr>
            <p:ph type="ftr" sz="quarter" idx="11"/>
          </p:nvPr>
        </p:nvSpPr>
        <p:spPr>
          <a:ln/>
        </p:spPr>
        <p:txBody>
          <a:bodyPr/>
          <a:lstStyle>
            <a:lvl1pPr>
              <a:defRPr/>
            </a:lvl1pPr>
          </a:lstStyle>
          <a:p>
            <a:r>
              <a:rPr lang="zh-CN" altLang="en-US"/>
              <a:t>Raju Vatsavai</a:t>
            </a:r>
            <a:endParaRPr lang="en-US" altLang="en-US" sz="1800"/>
          </a:p>
        </p:txBody>
      </p:sp>
      <p:sp>
        <p:nvSpPr>
          <p:cNvPr id="9" name="Slide Number Placeholder 5"/>
          <p:cNvSpPr>
            <a:spLocks noGrp="1"/>
          </p:cNvSpPr>
          <p:nvPr>
            <p:ph type="sldNum" sz="quarter" idx="12"/>
          </p:nvPr>
        </p:nvSpPr>
        <p:spPr>
          <a:ln/>
        </p:spPr>
        <p:txBody>
          <a:bodyPr/>
          <a:lstStyle>
            <a:lvl1pPr>
              <a:defRPr/>
            </a:lvl1pPr>
          </a:lstStyle>
          <a:p>
            <a:r>
              <a:rPr lang="zh-CN" altLang="en-US"/>
              <a:t>CSC 522     </a:t>
            </a:r>
            <a:fld id="{E0A2584D-B178-4CE0-B2ED-432D44F9114D}" type="slidenum">
              <a:rPr lang="zh-CN" altLang="en-US"/>
              <a:pPr/>
              <a:t>‹#›</a:t>
            </a:fld>
            <a:endParaRPr lang="en-US" altLang="en-US"/>
          </a:p>
        </p:txBody>
      </p:sp>
    </p:spTree>
    <p:extLst>
      <p:ext uri="{BB962C8B-B14F-4D97-AF65-F5344CB8AC3E}">
        <p14:creationId xmlns:p14="http://schemas.microsoft.com/office/powerpoint/2010/main" val="1512476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Date Placeholder 3"/>
          <p:cNvSpPr>
            <a:spLocks noGrp="1"/>
          </p:cNvSpPr>
          <p:nvPr>
            <p:ph type="dt" sz="half" idx="10"/>
          </p:nvPr>
        </p:nvSpPr>
        <p:spPr>
          <a:ln/>
        </p:spPr>
        <p:txBody>
          <a:bodyPr/>
          <a:lstStyle>
            <a:lvl1pPr>
              <a:defRPr/>
            </a:lvl1pPr>
          </a:lstStyle>
          <a:p>
            <a:endParaRPr lang="zh-CN" altLang="en-US"/>
          </a:p>
        </p:txBody>
      </p:sp>
      <p:sp>
        <p:nvSpPr>
          <p:cNvPr id="4" name="Footer Placeholder 4"/>
          <p:cNvSpPr>
            <a:spLocks noGrp="1"/>
          </p:cNvSpPr>
          <p:nvPr>
            <p:ph type="ftr" sz="quarter" idx="11"/>
          </p:nvPr>
        </p:nvSpPr>
        <p:spPr>
          <a:ln/>
        </p:spPr>
        <p:txBody>
          <a:bodyPr/>
          <a:lstStyle>
            <a:lvl1pPr>
              <a:defRPr/>
            </a:lvl1pPr>
          </a:lstStyle>
          <a:p>
            <a:r>
              <a:rPr lang="zh-CN" altLang="en-US"/>
              <a:t>Raju Vatsavai</a:t>
            </a:r>
            <a:endParaRPr lang="en-US" altLang="en-US" sz="1800"/>
          </a:p>
        </p:txBody>
      </p:sp>
      <p:sp>
        <p:nvSpPr>
          <p:cNvPr id="5" name="Slide Number Placeholder 5"/>
          <p:cNvSpPr>
            <a:spLocks noGrp="1"/>
          </p:cNvSpPr>
          <p:nvPr>
            <p:ph type="sldNum" sz="quarter" idx="12"/>
          </p:nvPr>
        </p:nvSpPr>
        <p:spPr>
          <a:ln/>
        </p:spPr>
        <p:txBody>
          <a:bodyPr/>
          <a:lstStyle>
            <a:lvl1pPr>
              <a:defRPr/>
            </a:lvl1pPr>
          </a:lstStyle>
          <a:p>
            <a:r>
              <a:rPr lang="zh-CN" altLang="en-US"/>
              <a:t>CSC 522     </a:t>
            </a:r>
            <a:fld id="{8EE167E0-AB5B-41A6-AE43-6A6CB656DCBB}" type="slidenum">
              <a:rPr lang="zh-CN" altLang="en-US"/>
              <a:pPr/>
              <a:t>‹#›</a:t>
            </a:fld>
            <a:endParaRPr lang="en-US" altLang="en-US"/>
          </a:p>
        </p:txBody>
      </p:sp>
    </p:spTree>
    <p:extLst>
      <p:ext uri="{BB962C8B-B14F-4D97-AF65-F5344CB8AC3E}">
        <p14:creationId xmlns:p14="http://schemas.microsoft.com/office/powerpoint/2010/main" val="4083807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endParaRPr lang="zh-CN" altLang="en-US"/>
          </a:p>
        </p:txBody>
      </p:sp>
      <p:sp>
        <p:nvSpPr>
          <p:cNvPr id="3" name="Footer Placeholder 4"/>
          <p:cNvSpPr>
            <a:spLocks noGrp="1"/>
          </p:cNvSpPr>
          <p:nvPr>
            <p:ph type="ftr" sz="quarter" idx="11"/>
          </p:nvPr>
        </p:nvSpPr>
        <p:spPr>
          <a:ln/>
        </p:spPr>
        <p:txBody>
          <a:bodyPr/>
          <a:lstStyle>
            <a:lvl1pPr>
              <a:defRPr/>
            </a:lvl1pPr>
          </a:lstStyle>
          <a:p>
            <a:r>
              <a:rPr lang="zh-CN" altLang="en-US"/>
              <a:t>Raju Vatsavai</a:t>
            </a:r>
            <a:endParaRPr lang="en-US" altLang="en-US" sz="1800"/>
          </a:p>
        </p:txBody>
      </p:sp>
      <p:sp>
        <p:nvSpPr>
          <p:cNvPr id="4" name="Slide Number Placeholder 5"/>
          <p:cNvSpPr>
            <a:spLocks noGrp="1"/>
          </p:cNvSpPr>
          <p:nvPr>
            <p:ph type="sldNum" sz="quarter" idx="12"/>
          </p:nvPr>
        </p:nvSpPr>
        <p:spPr>
          <a:ln/>
        </p:spPr>
        <p:txBody>
          <a:bodyPr/>
          <a:lstStyle>
            <a:lvl1pPr>
              <a:defRPr/>
            </a:lvl1pPr>
          </a:lstStyle>
          <a:p>
            <a:r>
              <a:rPr lang="zh-CN" altLang="en-US"/>
              <a:t>CSC 522     </a:t>
            </a:r>
            <a:fld id="{70E840A2-2D19-492F-8726-7B44E4289865}" type="slidenum">
              <a:rPr lang="zh-CN" altLang="en-US"/>
              <a:pPr/>
              <a:t>‹#›</a:t>
            </a:fld>
            <a:endParaRPr lang="en-US" altLang="en-US"/>
          </a:p>
        </p:txBody>
      </p:sp>
    </p:spTree>
    <p:extLst>
      <p:ext uri="{BB962C8B-B14F-4D97-AF65-F5344CB8AC3E}">
        <p14:creationId xmlns:p14="http://schemas.microsoft.com/office/powerpoint/2010/main" val="200582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r>
              <a:rPr lang="zh-CN" altLang="en-US"/>
              <a:t>Raju Vatsavai</a:t>
            </a:r>
            <a:endParaRPr lang="en-US" altLang="en-US" sz="1800"/>
          </a:p>
        </p:txBody>
      </p:sp>
      <p:sp>
        <p:nvSpPr>
          <p:cNvPr id="7" name="Slide Number Placeholder 5"/>
          <p:cNvSpPr>
            <a:spLocks noGrp="1"/>
          </p:cNvSpPr>
          <p:nvPr>
            <p:ph type="sldNum" sz="quarter" idx="12"/>
          </p:nvPr>
        </p:nvSpPr>
        <p:spPr>
          <a:ln/>
        </p:spPr>
        <p:txBody>
          <a:bodyPr/>
          <a:lstStyle>
            <a:lvl1pPr>
              <a:defRPr/>
            </a:lvl1pPr>
          </a:lstStyle>
          <a:p>
            <a:r>
              <a:rPr lang="zh-CN" altLang="en-US"/>
              <a:t>CSC 522     </a:t>
            </a:r>
            <a:fld id="{F9C1E2E1-BA7D-4D4B-BA88-A33DE07F2C43}" type="slidenum">
              <a:rPr lang="zh-CN" altLang="en-US"/>
              <a:pPr/>
              <a:t>‹#›</a:t>
            </a:fld>
            <a:endParaRPr lang="en-US" altLang="en-US"/>
          </a:p>
        </p:txBody>
      </p:sp>
    </p:spTree>
    <p:extLst>
      <p:ext uri="{BB962C8B-B14F-4D97-AF65-F5344CB8AC3E}">
        <p14:creationId xmlns:p14="http://schemas.microsoft.com/office/powerpoint/2010/main" val="1690921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Date Placeholder 3"/>
          <p:cNvSpPr>
            <a:spLocks noGrp="1"/>
          </p:cNvSpPr>
          <p:nvPr>
            <p:ph type="dt" sz="half" idx="10"/>
          </p:nvPr>
        </p:nvSpPr>
        <p:spPr>
          <a:ln/>
        </p:spPr>
        <p:txBody>
          <a:bodyPr/>
          <a:lstStyle>
            <a:lvl1pPr>
              <a:defRPr/>
            </a:lvl1pPr>
          </a:lstStyle>
          <a:p>
            <a:endParaRPr lang="zh-CN" altLang="en-US"/>
          </a:p>
        </p:txBody>
      </p:sp>
      <p:sp>
        <p:nvSpPr>
          <p:cNvPr id="6" name="Footer Placeholder 4"/>
          <p:cNvSpPr>
            <a:spLocks noGrp="1"/>
          </p:cNvSpPr>
          <p:nvPr>
            <p:ph type="ftr" sz="quarter" idx="11"/>
          </p:nvPr>
        </p:nvSpPr>
        <p:spPr>
          <a:ln/>
        </p:spPr>
        <p:txBody>
          <a:bodyPr/>
          <a:lstStyle>
            <a:lvl1pPr>
              <a:defRPr/>
            </a:lvl1pPr>
          </a:lstStyle>
          <a:p>
            <a:r>
              <a:rPr lang="zh-CN" altLang="en-US"/>
              <a:t>Raju Vatsavai</a:t>
            </a:r>
            <a:endParaRPr lang="en-US" altLang="en-US" sz="1800"/>
          </a:p>
        </p:txBody>
      </p:sp>
      <p:sp>
        <p:nvSpPr>
          <p:cNvPr id="7" name="Slide Number Placeholder 5"/>
          <p:cNvSpPr>
            <a:spLocks noGrp="1"/>
          </p:cNvSpPr>
          <p:nvPr>
            <p:ph type="sldNum" sz="quarter" idx="12"/>
          </p:nvPr>
        </p:nvSpPr>
        <p:spPr>
          <a:ln/>
        </p:spPr>
        <p:txBody>
          <a:bodyPr/>
          <a:lstStyle>
            <a:lvl1pPr>
              <a:defRPr/>
            </a:lvl1pPr>
          </a:lstStyle>
          <a:p>
            <a:r>
              <a:rPr lang="zh-CN" altLang="en-US"/>
              <a:t>CSC 522     </a:t>
            </a:r>
            <a:fld id="{2BFC32A8-5E35-437F-B575-9DE2DD3DFAE8}" type="slidenum">
              <a:rPr lang="zh-CN" altLang="en-US"/>
              <a:pPr/>
              <a:t>‹#›</a:t>
            </a:fld>
            <a:endParaRPr lang="en-US" altLang="en-US"/>
          </a:p>
        </p:txBody>
      </p:sp>
    </p:spTree>
    <p:extLst>
      <p:ext uri="{BB962C8B-B14F-4D97-AF65-F5344CB8AC3E}">
        <p14:creationId xmlns:p14="http://schemas.microsoft.com/office/powerpoint/2010/main" val="1564105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Date Placeholder 3"/>
          <p:cNvSpPr>
            <a:spLocks noGrp="1"/>
          </p:cNvSpPr>
          <p:nvPr>
            <p:ph type="dt" sz="half" idx="2"/>
          </p:nvPr>
        </p:nvSpPr>
        <p:spPr>
          <a:xfrm>
            <a:off x="1432985" y="6356351"/>
            <a:ext cx="2755900" cy="365125"/>
          </a:xfrm>
          <a:prstGeom prst="rect">
            <a:avLst/>
          </a:prstGeom>
          <a:noFill/>
          <a:ln w="9525">
            <a:noFill/>
            <a:miter/>
          </a:ln>
        </p:spPr>
        <p:txBody>
          <a:bodyPr vert="horz" wrap="square" lIns="91440" tIns="45720" rIns="91440" bIns="45720" numCol="1" anchor="ctr" anchorCtr="0" compatLnSpc="1">
            <a:prstTxWarp prst="textNoShape">
              <a:avLst/>
            </a:prstTxWarp>
          </a:bodyPr>
          <a:lstStyle>
            <a:lvl1pPr>
              <a:defRPr sz="1200">
                <a:solidFill>
                  <a:srgbClr val="898989"/>
                </a:solidFill>
                <a:sym typeface="Arial" panose="020B0604020202020204" pitchFamily="34" charset="0"/>
              </a:defRPr>
            </a:lvl1pPr>
          </a:lstStyle>
          <a:p>
            <a:pPr defTabSz="457200" fontAlgn="base">
              <a:spcBef>
                <a:spcPct val="0"/>
              </a:spcBef>
              <a:spcAft>
                <a:spcPct val="0"/>
              </a:spcAft>
            </a:pPr>
            <a:endParaRPr lang="zh-CN" altLang="en-US"/>
          </a:p>
        </p:txBody>
      </p:sp>
      <p:sp>
        <p:nvSpPr>
          <p:cNvPr id="1027" name="Footer Placeholder 4"/>
          <p:cNvSpPr>
            <a:spLocks noGrp="1"/>
          </p:cNvSpPr>
          <p:nvPr>
            <p:ph type="ftr" sz="quarter" idx="3"/>
          </p:nvPr>
        </p:nvSpPr>
        <p:spPr>
          <a:xfrm>
            <a:off x="4489451" y="6356351"/>
            <a:ext cx="4275667" cy="365125"/>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ctr">
              <a:defRPr sz="1200">
                <a:solidFill>
                  <a:srgbClr val="898989"/>
                </a:solidFill>
                <a:sym typeface="Arial" panose="020B0604020202020204" pitchFamily="34" charset="0"/>
              </a:defRPr>
            </a:lvl1pPr>
          </a:lstStyle>
          <a:p>
            <a:pPr defTabSz="457200" fontAlgn="base">
              <a:spcBef>
                <a:spcPct val="0"/>
              </a:spcBef>
              <a:spcAft>
                <a:spcPct val="0"/>
              </a:spcAft>
            </a:pPr>
            <a:r>
              <a:rPr lang="zh-CN" altLang="en-US" smtClean="0"/>
              <a:t>Raju Vatsavai</a:t>
            </a:r>
            <a:endParaRPr lang="en-US" altLang="en-US" sz="1800"/>
          </a:p>
        </p:txBody>
      </p:sp>
      <p:sp>
        <p:nvSpPr>
          <p:cNvPr id="1028" name="Slide Number Placeholder 5"/>
          <p:cNvSpPr>
            <a:spLocks noGrp="1"/>
          </p:cNvSpPr>
          <p:nvPr>
            <p:ph type="sldNum" sz="quarter" idx="4"/>
          </p:nvPr>
        </p:nvSpPr>
        <p:spPr>
          <a:xfrm>
            <a:off x="9076267" y="6356351"/>
            <a:ext cx="2432051" cy="365125"/>
          </a:xfrm>
          <a:prstGeom prst="rect">
            <a:avLst/>
          </a:prstGeom>
          <a:noFill/>
          <a:ln w="9525">
            <a:noFill/>
            <a:miter/>
          </a:ln>
        </p:spPr>
        <p:txBody>
          <a:bodyPr vert="horz" wrap="square" lIns="91440" tIns="45720" rIns="91440" bIns="45720" numCol="1" anchor="ctr" anchorCtr="0" compatLnSpc="1">
            <a:prstTxWarp prst="textNoShape">
              <a:avLst/>
            </a:prstTxWarp>
          </a:bodyPr>
          <a:lstStyle>
            <a:lvl1pPr algn="r">
              <a:defRPr sz="1200">
                <a:solidFill>
                  <a:srgbClr val="898989"/>
                </a:solidFill>
                <a:sym typeface="Arial" panose="020B0604020202020204" pitchFamily="34" charset="0"/>
              </a:defRPr>
            </a:lvl1pPr>
          </a:lstStyle>
          <a:p>
            <a:pPr defTabSz="457200" fontAlgn="base">
              <a:spcBef>
                <a:spcPct val="0"/>
              </a:spcBef>
              <a:spcAft>
                <a:spcPct val="0"/>
              </a:spcAft>
            </a:pPr>
            <a:r>
              <a:rPr lang="zh-CN" altLang="en-US" smtClean="0"/>
              <a:t>CSC 522     </a:t>
            </a:r>
            <a:fld id="{788450E3-3640-447E-B6F6-4E78868CDE25}" type="slidenum">
              <a:rPr lang="zh-CN" altLang="en-US" smtClean="0"/>
              <a:pPr defTabSz="457200" fontAlgn="base">
                <a:spcBef>
                  <a:spcPct val="0"/>
                </a:spcBef>
                <a:spcAft>
                  <a:spcPct val="0"/>
                </a:spcAft>
              </a:pPr>
              <a:t>‹#›</a:t>
            </a:fld>
            <a:endParaRPr lang="en-US" altLang="en-US"/>
          </a:p>
        </p:txBody>
      </p:sp>
      <p:sp>
        <p:nvSpPr>
          <p:cNvPr id="1029" name="Title Placeholder 1"/>
          <p:cNvSpPr>
            <a:spLocks noGrp="1" noChangeArrowheads="1"/>
          </p:cNvSpPr>
          <p:nvPr>
            <p:ph type="title" idx="4294967295"/>
          </p:nvPr>
        </p:nvSpPr>
        <p:spPr bwMode="auto">
          <a:xfrm>
            <a:off x="1432984" y="900114"/>
            <a:ext cx="10075333"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sym typeface="Arial" panose="020B0604020202020204" pitchFamily="34" charset="0"/>
              </a:rPr>
              <a:t>Headline Line One</a:t>
            </a:r>
            <a:br>
              <a:rPr lang="en-US" altLang="zh-CN" smtClean="0">
                <a:sym typeface="Arial" panose="020B0604020202020204" pitchFamily="34" charset="0"/>
              </a:rPr>
            </a:br>
            <a:r>
              <a:rPr lang="en-US" altLang="zh-CN" smtClean="0">
                <a:sym typeface="Arial" panose="020B0604020202020204" pitchFamily="34" charset="0"/>
              </a:rPr>
              <a:t>Headline Line Two</a:t>
            </a:r>
          </a:p>
        </p:txBody>
      </p:sp>
      <p:sp>
        <p:nvSpPr>
          <p:cNvPr id="1030" name="Text Placeholder 2"/>
          <p:cNvSpPr>
            <a:spLocks noGrp="1" noChangeArrowheads="1"/>
          </p:cNvSpPr>
          <p:nvPr>
            <p:ph type="body" idx="4294967295"/>
          </p:nvPr>
        </p:nvSpPr>
        <p:spPr bwMode="auto">
          <a:xfrm>
            <a:off x="1432984" y="3022601"/>
            <a:ext cx="10075333"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sym typeface="Arial" panose="020B0604020202020204" pitchFamily="34" charset="0"/>
              </a:rPr>
              <a:t>Click to edit Master text styles</a:t>
            </a:r>
          </a:p>
          <a:p>
            <a:pPr lvl="1"/>
            <a:r>
              <a:rPr lang="en-US" altLang="zh-CN" smtClean="0">
                <a:sym typeface="Arial" panose="020B0604020202020204" pitchFamily="34" charset="0"/>
              </a:rPr>
              <a:t>Second level</a:t>
            </a:r>
          </a:p>
          <a:p>
            <a:pPr lvl="2"/>
            <a:r>
              <a:rPr lang="en-US" altLang="zh-CN" smtClean="0">
                <a:sym typeface="Arial" panose="020B0604020202020204" pitchFamily="34" charset="0"/>
              </a:rPr>
              <a:t>Third level</a:t>
            </a:r>
          </a:p>
          <a:p>
            <a:pPr lvl="3"/>
            <a:r>
              <a:rPr lang="en-US" altLang="zh-CN" smtClean="0">
                <a:sym typeface="Arial" panose="020B0604020202020204" pitchFamily="34" charset="0"/>
              </a:rPr>
              <a:t>Fourth level</a:t>
            </a:r>
          </a:p>
          <a:p>
            <a:pPr lvl="4"/>
            <a:r>
              <a:rPr lang="en-US" altLang="zh-CN" smtClean="0">
                <a:sym typeface="Arial" panose="020B0604020202020204" pitchFamily="34" charset="0"/>
              </a:rPr>
              <a:t>Fifth level</a:t>
            </a:r>
          </a:p>
        </p:txBody>
      </p:sp>
      <p:pic>
        <p:nvPicPr>
          <p:cNvPr id="1031"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914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0434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ctr" defTabSz="457200" rtl="0" fontAlgn="base">
        <a:spcBef>
          <a:spcPct val="0"/>
        </a:spcBef>
        <a:spcAft>
          <a:spcPct val="0"/>
        </a:spcAft>
        <a:buFont typeface="Arial" panose="020B0604020202020204" pitchFamily="34" charset="0"/>
        <a:defRPr sz="4400" kern="1200">
          <a:solidFill>
            <a:schemeClr val="tx1"/>
          </a:solidFill>
          <a:latin typeface="+mj-lt"/>
          <a:ea typeface="SimSun" panose="02010600030101010101" pitchFamily="2" charset="-122"/>
          <a:cs typeface="+mj-cs"/>
          <a:sym typeface="Arial" panose="020B0604020202020204" pitchFamily="34" charset="0"/>
        </a:defRPr>
      </a:lvl1pPr>
      <a:lvl2pPr algn="ctr" defTabSz="457200" rtl="0" fontAlgn="base">
        <a:spcBef>
          <a:spcPct val="0"/>
        </a:spcBef>
        <a:spcAft>
          <a:spcPct val="0"/>
        </a:spcAft>
        <a:buFont typeface="Arial" panose="020B0604020202020204" pitchFamily="34" charset="0"/>
        <a:defRPr sz="4400">
          <a:solidFill>
            <a:schemeClr val="tx1"/>
          </a:solidFill>
          <a:latin typeface="Arial" panose="020B0604020202020204" pitchFamily="34" charset="0"/>
          <a:ea typeface="SimSun" panose="02010600030101010101" pitchFamily="2" charset="-122"/>
          <a:sym typeface="Arial" panose="020B0604020202020204" pitchFamily="34" charset="0"/>
        </a:defRPr>
      </a:lvl2pPr>
      <a:lvl3pPr algn="ctr" defTabSz="457200" rtl="0" fontAlgn="base">
        <a:spcBef>
          <a:spcPct val="0"/>
        </a:spcBef>
        <a:spcAft>
          <a:spcPct val="0"/>
        </a:spcAft>
        <a:buFont typeface="Arial" panose="020B0604020202020204" pitchFamily="34" charset="0"/>
        <a:defRPr sz="4400">
          <a:solidFill>
            <a:schemeClr val="tx1"/>
          </a:solidFill>
          <a:latin typeface="Arial" panose="020B0604020202020204" pitchFamily="34" charset="0"/>
          <a:ea typeface="SimSun" panose="02010600030101010101" pitchFamily="2" charset="-122"/>
          <a:sym typeface="Arial" panose="020B0604020202020204" pitchFamily="34" charset="0"/>
        </a:defRPr>
      </a:lvl3pPr>
      <a:lvl4pPr algn="ctr" defTabSz="457200" rtl="0" fontAlgn="base">
        <a:spcBef>
          <a:spcPct val="0"/>
        </a:spcBef>
        <a:spcAft>
          <a:spcPct val="0"/>
        </a:spcAft>
        <a:buFont typeface="Arial" panose="020B0604020202020204" pitchFamily="34" charset="0"/>
        <a:defRPr sz="4400">
          <a:solidFill>
            <a:schemeClr val="tx1"/>
          </a:solidFill>
          <a:latin typeface="Arial" panose="020B0604020202020204" pitchFamily="34" charset="0"/>
          <a:ea typeface="SimSun" panose="02010600030101010101" pitchFamily="2" charset="-122"/>
          <a:sym typeface="Arial" panose="020B0604020202020204" pitchFamily="34" charset="0"/>
        </a:defRPr>
      </a:lvl4pPr>
      <a:lvl5pPr algn="ctr" defTabSz="457200" rtl="0" fontAlgn="base">
        <a:spcBef>
          <a:spcPct val="0"/>
        </a:spcBef>
        <a:spcAft>
          <a:spcPct val="0"/>
        </a:spcAft>
        <a:buFont typeface="Arial" panose="020B0604020202020204" pitchFamily="34" charset="0"/>
        <a:defRPr sz="4400">
          <a:solidFill>
            <a:schemeClr val="tx1"/>
          </a:solidFill>
          <a:latin typeface="Arial" panose="020B0604020202020204" pitchFamily="34" charset="0"/>
          <a:ea typeface="SimSun" panose="02010600030101010101" pitchFamily="2" charset="-122"/>
          <a:sym typeface="Arial" panose="020B0604020202020204" pitchFamily="34" charset="0"/>
        </a:defRPr>
      </a:lvl5pPr>
      <a:lvl6pPr marL="457200" algn="ctr" defTabSz="457200" rtl="0" fontAlgn="base">
        <a:spcBef>
          <a:spcPct val="0"/>
        </a:spcBef>
        <a:spcAft>
          <a:spcPct val="0"/>
        </a:spcAft>
        <a:buFont typeface="Arial" panose="020B0604020202020204" pitchFamily="34" charset="0"/>
        <a:defRPr sz="4400">
          <a:solidFill>
            <a:schemeClr val="tx1"/>
          </a:solidFill>
          <a:latin typeface="Arial" panose="020B0604020202020204" pitchFamily="34" charset="0"/>
          <a:ea typeface="SimSun" panose="02010600030101010101" pitchFamily="2" charset="-122"/>
          <a:sym typeface="Arial" panose="020B0604020202020204" pitchFamily="34" charset="0"/>
        </a:defRPr>
      </a:lvl6pPr>
      <a:lvl7pPr marL="914400" algn="ctr" defTabSz="457200" rtl="0" fontAlgn="base">
        <a:spcBef>
          <a:spcPct val="0"/>
        </a:spcBef>
        <a:spcAft>
          <a:spcPct val="0"/>
        </a:spcAft>
        <a:buFont typeface="Arial" panose="020B0604020202020204" pitchFamily="34" charset="0"/>
        <a:defRPr sz="4400">
          <a:solidFill>
            <a:schemeClr val="tx1"/>
          </a:solidFill>
          <a:latin typeface="Arial" panose="020B0604020202020204" pitchFamily="34" charset="0"/>
          <a:ea typeface="SimSun" panose="02010600030101010101" pitchFamily="2" charset="-122"/>
          <a:sym typeface="Arial" panose="020B0604020202020204" pitchFamily="34" charset="0"/>
        </a:defRPr>
      </a:lvl7pPr>
      <a:lvl8pPr marL="1371600" algn="ctr" defTabSz="457200" rtl="0" fontAlgn="base">
        <a:spcBef>
          <a:spcPct val="0"/>
        </a:spcBef>
        <a:spcAft>
          <a:spcPct val="0"/>
        </a:spcAft>
        <a:buFont typeface="Arial" panose="020B0604020202020204" pitchFamily="34" charset="0"/>
        <a:defRPr sz="4400">
          <a:solidFill>
            <a:schemeClr val="tx1"/>
          </a:solidFill>
          <a:latin typeface="Arial" panose="020B0604020202020204" pitchFamily="34" charset="0"/>
          <a:ea typeface="SimSun" panose="02010600030101010101" pitchFamily="2" charset="-122"/>
          <a:sym typeface="Arial" panose="020B0604020202020204" pitchFamily="34" charset="0"/>
        </a:defRPr>
      </a:lvl8pPr>
      <a:lvl9pPr marL="1828800" algn="ctr" defTabSz="457200" rtl="0" fontAlgn="base">
        <a:spcBef>
          <a:spcPct val="0"/>
        </a:spcBef>
        <a:spcAft>
          <a:spcPct val="0"/>
        </a:spcAft>
        <a:buFont typeface="Arial" panose="020B0604020202020204" pitchFamily="34" charset="0"/>
        <a:defRPr sz="4400">
          <a:solidFill>
            <a:schemeClr val="tx1"/>
          </a:solidFill>
          <a:latin typeface="Arial" panose="020B0604020202020204" pitchFamily="34" charset="0"/>
          <a:ea typeface="SimSun" panose="02010600030101010101" pitchFamily="2" charset="-122"/>
          <a:sym typeface="Arial" panose="020B0604020202020204" pitchFamily="34" charset="0"/>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SimSun" panose="02010600030101010101" pitchFamily="2" charset="-122"/>
          <a:cs typeface="+mn-cs"/>
          <a:sym typeface="Arial" panose="020B0604020202020204" pitchFamily="34" charset="0"/>
        </a:defRPr>
      </a:lvl1pPr>
      <a:lvl2pPr marL="742950" lvl="1"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SimSun" panose="02010600030101010101" pitchFamily="2" charset="-122"/>
          <a:cs typeface="+mn-cs"/>
          <a:sym typeface="Arial" panose="020B0604020202020204" pitchFamily="34" charset="0"/>
        </a:defRPr>
      </a:lvl2pPr>
      <a:lvl3pPr marL="1143000" lvl="2"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SimSun" panose="02010600030101010101" pitchFamily="2" charset="-122"/>
          <a:cs typeface="+mn-cs"/>
          <a:sym typeface="Arial" panose="020B0604020202020204" pitchFamily="34" charset="0"/>
        </a:defRPr>
      </a:lvl3pPr>
      <a:lvl4pPr marL="1600200" lvl="3"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SimSun" panose="02010600030101010101" pitchFamily="2" charset="-122"/>
          <a:cs typeface="+mn-cs"/>
          <a:sym typeface="Arial" panose="020B0604020202020204" pitchFamily="34" charset="0"/>
        </a:defRPr>
      </a:lvl4pPr>
      <a:lvl5pPr marL="2057400" lvl="4"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SimSun" panose="02010600030101010101" pitchFamily="2" charset="-122"/>
          <a:cs typeface="+mn-cs"/>
          <a:sym typeface="Arial" panose="020B0604020202020204" pitchFamily="34" charset="0"/>
        </a:defRPr>
      </a:lvl5pPr>
      <a:lvl6pPr marL="2514600" lvl="5" indent="-228600" algn="l" defTabSz="457200" eaLnBrk="1" fontAlgn="base" latinLnBrk="0" hangingPunct="1">
        <a:spcBef>
          <a:spcPct val="20000"/>
        </a:spcBef>
        <a:buFont typeface="Arial" charset="28"/>
        <a:buChar char="»"/>
        <a:defRPr sz="2000" kern="1200">
          <a:solidFill>
            <a:schemeClr val="tx1"/>
          </a:solidFill>
          <a:latin typeface="+mn-lt"/>
          <a:ea typeface="+mn-ea"/>
          <a:cs typeface="+mn-cs"/>
          <a:sym typeface="Arial" charset="28"/>
        </a:defRPr>
      </a:lvl6pPr>
      <a:lvl7pPr marL="2971800" lvl="6" indent="-228600" algn="l" defTabSz="457200" eaLnBrk="1" fontAlgn="base" latinLnBrk="0" hangingPunct="1">
        <a:spcBef>
          <a:spcPct val="20000"/>
        </a:spcBef>
        <a:buFont typeface="Arial" charset="28"/>
        <a:buChar char="»"/>
        <a:defRPr sz="2000" kern="1200">
          <a:solidFill>
            <a:schemeClr val="tx1"/>
          </a:solidFill>
          <a:latin typeface="+mn-lt"/>
          <a:ea typeface="+mn-ea"/>
          <a:cs typeface="+mn-cs"/>
          <a:sym typeface="Arial" charset="28"/>
        </a:defRPr>
      </a:lvl7pPr>
      <a:lvl8pPr marL="3429000" lvl="7" indent="-228600" algn="l" defTabSz="457200" eaLnBrk="1" fontAlgn="base" latinLnBrk="0" hangingPunct="1">
        <a:spcBef>
          <a:spcPct val="20000"/>
        </a:spcBef>
        <a:buFont typeface="Arial" charset="28"/>
        <a:buChar char="»"/>
        <a:defRPr sz="2000" kern="1200">
          <a:solidFill>
            <a:schemeClr val="tx1"/>
          </a:solidFill>
          <a:latin typeface="+mn-lt"/>
          <a:ea typeface="+mn-ea"/>
          <a:cs typeface="+mn-cs"/>
          <a:sym typeface="Arial" charset="28"/>
        </a:defRPr>
      </a:lvl8pPr>
      <a:lvl9pPr marL="3886200" lvl="8" indent="-228600" algn="l" defTabSz="457200" eaLnBrk="1" fontAlgn="base" latinLnBrk="0" hangingPunct="1">
        <a:spcBef>
          <a:spcPct val="20000"/>
        </a:spcBef>
        <a:buFont typeface="Arial" charset="28"/>
        <a:buChar char="»"/>
        <a:defRPr sz="2000" kern="1200">
          <a:solidFill>
            <a:schemeClr val="tx1"/>
          </a:solidFill>
          <a:latin typeface="+mn-lt"/>
          <a:ea typeface="+mn-ea"/>
          <a:cs typeface="+mn-cs"/>
          <a:sym typeface="Arial" charset="28"/>
        </a:defRPr>
      </a:lvl9pPr>
    </p:bodyStyle>
    <p:otherStyle>
      <a:lvl1pPr marL="0" lvl="0" indent="0" algn="l" defTabSz="457200" eaLnBrk="1" fontAlgn="base" latinLnBrk="0" hangingPunct="1">
        <a:spcBef>
          <a:spcPct val="0"/>
        </a:spcBef>
        <a:spcAft>
          <a:spcPct val="0"/>
        </a:spcAft>
        <a:buClr>
          <a:srgbClr val="000000"/>
        </a:buClr>
        <a:buFont typeface="Arial" charset="28"/>
        <a:defRPr sz="1800" kern="1200" baseline="0">
          <a:solidFill>
            <a:schemeClr val="tx1"/>
          </a:solidFill>
          <a:latin typeface="+mn-lt"/>
          <a:ea typeface="+mn-ea"/>
          <a:cs typeface="+mn-cs"/>
        </a:defRPr>
      </a:lvl1pPr>
      <a:lvl2pPr marL="457200" lvl="1" indent="0" algn="l" defTabSz="457200" eaLnBrk="1" fontAlgn="base" latinLnBrk="0" hangingPunct="1">
        <a:spcBef>
          <a:spcPct val="0"/>
        </a:spcBef>
        <a:spcAft>
          <a:spcPct val="0"/>
        </a:spcAft>
        <a:buClr>
          <a:srgbClr val="000000"/>
        </a:buClr>
        <a:buFont typeface="Arial" charset="28"/>
        <a:defRPr sz="1800" kern="1200" baseline="0">
          <a:solidFill>
            <a:schemeClr val="tx1"/>
          </a:solidFill>
          <a:latin typeface="+mn-lt"/>
          <a:ea typeface="+mn-ea"/>
          <a:cs typeface="+mn-cs"/>
        </a:defRPr>
      </a:lvl2pPr>
      <a:lvl3pPr marL="914400" lvl="2" indent="0" algn="l" defTabSz="457200" eaLnBrk="1" fontAlgn="base" latinLnBrk="0" hangingPunct="1">
        <a:spcBef>
          <a:spcPct val="0"/>
        </a:spcBef>
        <a:spcAft>
          <a:spcPct val="0"/>
        </a:spcAft>
        <a:buClr>
          <a:srgbClr val="000000"/>
        </a:buClr>
        <a:buFont typeface="Arial" charset="28"/>
        <a:defRPr sz="1800" kern="1200" baseline="0">
          <a:solidFill>
            <a:schemeClr val="tx1"/>
          </a:solidFill>
          <a:latin typeface="+mn-lt"/>
          <a:ea typeface="+mn-ea"/>
          <a:cs typeface="+mn-cs"/>
        </a:defRPr>
      </a:lvl3pPr>
      <a:lvl4pPr marL="1371600" lvl="3" indent="0" algn="l" defTabSz="457200" eaLnBrk="1" fontAlgn="base" latinLnBrk="0" hangingPunct="1">
        <a:spcBef>
          <a:spcPct val="0"/>
        </a:spcBef>
        <a:spcAft>
          <a:spcPct val="0"/>
        </a:spcAft>
        <a:buClr>
          <a:srgbClr val="000000"/>
        </a:buClr>
        <a:buFont typeface="Arial" charset="28"/>
        <a:defRPr sz="1800" kern="1200" baseline="0">
          <a:solidFill>
            <a:schemeClr val="tx1"/>
          </a:solidFill>
          <a:latin typeface="+mn-lt"/>
          <a:ea typeface="+mn-ea"/>
          <a:cs typeface="+mn-cs"/>
        </a:defRPr>
      </a:lvl4pPr>
      <a:lvl5pPr marL="1828800" lvl="4" indent="0" algn="l" defTabSz="457200" eaLnBrk="1" fontAlgn="base" latinLnBrk="0" hangingPunct="1">
        <a:spcBef>
          <a:spcPct val="0"/>
        </a:spcBef>
        <a:spcAft>
          <a:spcPct val="0"/>
        </a:spcAft>
        <a:buClr>
          <a:srgbClr val="000000"/>
        </a:buClr>
        <a:buFont typeface="Arial" charset="28"/>
        <a:defRPr sz="1800" kern="1200" baseline="0">
          <a:solidFill>
            <a:schemeClr val="tx1"/>
          </a:solidFill>
          <a:latin typeface="+mn-lt"/>
          <a:ea typeface="+mn-ea"/>
          <a:cs typeface="+mn-cs"/>
        </a:defRPr>
      </a:lvl5pPr>
      <a:lvl6pPr marL="2286000" lvl="5" indent="0" algn="l" defTabSz="457200" eaLnBrk="1" fontAlgn="base" latinLnBrk="0" hangingPunct="1">
        <a:spcBef>
          <a:spcPct val="0"/>
        </a:spcBef>
        <a:spcAft>
          <a:spcPct val="0"/>
        </a:spcAft>
        <a:buClr>
          <a:srgbClr val="000000"/>
        </a:buClr>
        <a:buFont typeface="Arial" charset="28"/>
        <a:defRPr sz="1800" kern="1200" baseline="0">
          <a:solidFill>
            <a:schemeClr val="tx1"/>
          </a:solidFill>
          <a:latin typeface="+mn-lt"/>
          <a:ea typeface="+mn-ea"/>
          <a:cs typeface="+mn-cs"/>
        </a:defRPr>
      </a:lvl6pPr>
      <a:lvl7pPr marL="2743200" lvl="6" indent="0" algn="l" defTabSz="457200" eaLnBrk="1" fontAlgn="base" latinLnBrk="0" hangingPunct="1">
        <a:spcBef>
          <a:spcPct val="0"/>
        </a:spcBef>
        <a:spcAft>
          <a:spcPct val="0"/>
        </a:spcAft>
        <a:buClr>
          <a:srgbClr val="000000"/>
        </a:buClr>
        <a:buFont typeface="Arial" charset="28"/>
        <a:defRPr sz="1800" kern="1200" baseline="0">
          <a:solidFill>
            <a:schemeClr val="tx1"/>
          </a:solidFill>
          <a:latin typeface="+mn-lt"/>
          <a:ea typeface="+mn-ea"/>
          <a:cs typeface="+mn-cs"/>
        </a:defRPr>
      </a:lvl7pPr>
      <a:lvl8pPr marL="3200400" lvl="7" indent="0" algn="l" defTabSz="457200" eaLnBrk="1" fontAlgn="base" latinLnBrk="0" hangingPunct="1">
        <a:spcBef>
          <a:spcPct val="0"/>
        </a:spcBef>
        <a:spcAft>
          <a:spcPct val="0"/>
        </a:spcAft>
        <a:buClr>
          <a:srgbClr val="000000"/>
        </a:buClr>
        <a:buFont typeface="Arial" charset="28"/>
        <a:defRPr sz="1800" kern="1200" baseline="0">
          <a:solidFill>
            <a:schemeClr val="tx1"/>
          </a:solidFill>
          <a:latin typeface="+mn-lt"/>
          <a:ea typeface="+mn-ea"/>
          <a:cs typeface="+mn-cs"/>
        </a:defRPr>
      </a:lvl8pPr>
      <a:lvl9pPr marL="3657600" lvl="8" indent="0" algn="l" defTabSz="457200" eaLnBrk="1" fontAlgn="base" latinLnBrk="0" hangingPunct="1">
        <a:spcBef>
          <a:spcPct val="0"/>
        </a:spcBef>
        <a:spcAft>
          <a:spcPct val="0"/>
        </a:spcAft>
        <a:buClr>
          <a:srgbClr val="000000"/>
        </a:buClr>
        <a:buFont typeface="Arial" charset="28"/>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itle 1"/>
          <p:cNvSpPr>
            <a:spLocks noGrp="1" noChangeArrowheads="1"/>
          </p:cNvSpPr>
          <p:nvPr>
            <p:ph type="ctrTitle"/>
          </p:nvPr>
        </p:nvSpPr>
        <p:spPr>
          <a:xfrm>
            <a:off x="1673524" y="1169390"/>
            <a:ext cx="9282952" cy="1470025"/>
          </a:xfrm>
        </p:spPr>
        <p:txBody>
          <a:bodyPr anchor="ctr"/>
          <a:lstStyle/>
          <a:p>
            <a:r>
              <a:rPr lang="en-US" altLang="zh-CN" sz="2800" dirty="0" smtClean="0"/>
              <a:t>Scalable Nearest Neighbor Based Hierarchical Change Detection Framework for Crop Monitoring</a:t>
            </a:r>
            <a:endParaRPr lang="en-US" altLang="zh-CN" sz="2800" dirty="0"/>
          </a:p>
        </p:txBody>
      </p:sp>
      <p:sp>
        <p:nvSpPr>
          <p:cNvPr id="3075" name="TextBox 5"/>
          <p:cNvSpPr>
            <a:spLocks noChangeArrowheads="1"/>
          </p:cNvSpPr>
          <p:nvPr/>
        </p:nvSpPr>
        <p:spPr bwMode="auto">
          <a:xfrm>
            <a:off x="2576454" y="4150544"/>
            <a:ext cx="7172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457200" fontAlgn="base">
              <a:spcBef>
                <a:spcPct val="0"/>
              </a:spcBef>
              <a:spcAft>
                <a:spcPct val="0"/>
              </a:spcAft>
            </a:pPr>
            <a:r>
              <a:rPr lang="en-US" altLang="en-US" sz="2400" dirty="0" smtClean="0">
                <a:solidFill>
                  <a:srgbClr val="000000"/>
                </a:solidFill>
                <a:latin typeface="Calibri" panose="020F0502020204030204" pitchFamily="34" charset="0"/>
                <a:ea typeface="MS PGothic" panose="020B0600070205080204" pitchFamily="34" charset="-128"/>
                <a:sym typeface="MS PGothic" panose="020B0600070205080204" pitchFamily="34" charset="-128"/>
              </a:rPr>
              <a:t>Presenter: Zexi Chen</a:t>
            </a:r>
          </a:p>
          <a:p>
            <a:pPr algn="ctr" defTabSz="457200" fontAlgn="base">
              <a:spcBef>
                <a:spcPct val="0"/>
              </a:spcBef>
              <a:spcAft>
                <a:spcPct val="0"/>
              </a:spcAft>
            </a:pPr>
            <a:r>
              <a:rPr lang="en-US" altLang="en-US" sz="2400" dirty="0" smtClean="0">
                <a:solidFill>
                  <a:srgbClr val="000000"/>
                </a:solidFill>
                <a:latin typeface="Calibri" panose="020F0502020204030204" pitchFamily="34" charset="0"/>
                <a:ea typeface="MS PGothic" panose="020B0600070205080204" pitchFamily="34" charset="-128"/>
                <a:sym typeface="MS PGothic" panose="020B0600070205080204" pitchFamily="34" charset="-128"/>
              </a:rPr>
              <a:t>Date: </a:t>
            </a:r>
            <a:r>
              <a:rPr lang="en-US" altLang="en-US" sz="2400" dirty="0" smtClean="0">
                <a:solidFill>
                  <a:srgbClr val="000000"/>
                </a:solidFill>
                <a:latin typeface="Calibri" panose="020F0502020204030204" pitchFamily="34" charset="0"/>
                <a:ea typeface="MS PGothic" panose="020B0600070205080204" pitchFamily="34" charset="-128"/>
                <a:sym typeface="MS PGothic" panose="020B0600070205080204" pitchFamily="34" charset="-128"/>
              </a:rPr>
              <a:t>2/16/16</a:t>
            </a:r>
            <a:endParaRPr lang="en-US" altLang="en-US" sz="2400" dirty="0">
              <a:solidFill>
                <a:srgbClr val="000000"/>
              </a:solidFill>
              <a:latin typeface="Calibri" panose="020F0502020204030204" pitchFamily="34" charset="0"/>
              <a:ea typeface="MS PGothic" panose="020B0600070205080204" pitchFamily="34" charset="-128"/>
              <a:sym typeface="MS PGothic" panose="020B0600070205080204" pitchFamily="34" charset="-128"/>
            </a:endParaRPr>
          </a:p>
        </p:txBody>
      </p:sp>
      <p:sp>
        <p:nvSpPr>
          <p:cNvPr id="3076" name="文本框 1"/>
          <p:cNvSpPr txBox="1">
            <a:spLocks noChangeArrowheads="1"/>
          </p:cNvSpPr>
          <p:nvPr/>
        </p:nvSpPr>
        <p:spPr bwMode="auto">
          <a:xfrm>
            <a:off x="8328176" y="6040587"/>
            <a:ext cx="34210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457200" fontAlgn="base">
              <a:spcBef>
                <a:spcPct val="0"/>
              </a:spcBef>
              <a:spcAft>
                <a:spcPct val="0"/>
              </a:spcAft>
            </a:pPr>
            <a:r>
              <a:rPr lang="en-US" altLang="zh-CN" dirty="0">
                <a:solidFill>
                  <a:srgbClr val="000000"/>
                </a:solidFill>
              </a:rPr>
              <a:t>Computer Science Department </a:t>
            </a:r>
          </a:p>
          <a:p>
            <a:pPr defTabSz="457200" fontAlgn="base">
              <a:spcBef>
                <a:spcPct val="0"/>
              </a:spcBef>
              <a:spcAft>
                <a:spcPct val="0"/>
              </a:spcAft>
            </a:pPr>
            <a:r>
              <a:rPr lang="en-US" altLang="zh-CN" dirty="0">
                <a:solidFill>
                  <a:srgbClr val="000000"/>
                </a:solidFill>
              </a:rPr>
              <a:t>North Carolina State University</a:t>
            </a:r>
          </a:p>
        </p:txBody>
      </p:sp>
    </p:spTree>
    <p:extLst>
      <p:ext uri="{BB962C8B-B14F-4D97-AF65-F5344CB8AC3E}">
        <p14:creationId xmlns:p14="http://schemas.microsoft.com/office/powerpoint/2010/main" val="861925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6655" y="1121434"/>
            <a:ext cx="9816861" cy="3477875"/>
          </a:xfrm>
          <a:prstGeom prst="rect">
            <a:avLst/>
          </a:prstGeom>
          <a:noFill/>
        </p:spPr>
        <p:txBody>
          <a:bodyPr wrap="square" rtlCol="0">
            <a:spAutoFit/>
          </a:bodyPr>
          <a:lstStyle/>
          <a:p>
            <a:r>
              <a:rPr lang="en-US" sz="2000" dirty="0"/>
              <a:t>Different methods for the computation of the proximity between clusters:</a:t>
            </a:r>
          </a:p>
          <a:p>
            <a:pPr marL="342900" indent="-342900">
              <a:buFont typeface="Arial" panose="020B0604020202020204" pitchFamily="34" charset="0"/>
              <a:buChar char="•"/>
            </a:pPr>
            <a:r>
              <a:rPr lang="en-US" sz="2000" dirty="0" smtClean="0"/>
              <a:t>Single Link </a:t>
            </a:r>
          </a:p>
          <a:p>
            <a:pPr marL="342900" indent="-342900">
              <a:buFont typeface="Arial" panose="020B0604020202020204" pitchFamily="34" charset="0"/>
              <a:buChar char="•"/>
            </a:pPr>
            <a:r>
              <a:rPr lang="en-US" sz="2000" dirty="0" smtClean="0"/>
              <a:t>Complete Link</a:t>
            </a:r>
          </a:p>
          <a:p>
            <a:pPr marL="342900" indent="-342900">
              <a:buFont typeface="Arial" panose="020B0604020202020204" pitchFamily="34" charset="0"/>
              <a:buChar char="•"/>
            </a:pPr>
            <a:r>
              <a:rPr lang="en-US" sz="2000" dirty="0" smtClean="0"/>
              <a:t>Group Average</a:t>
            </a:r>
          </a:p>
          <a:p>
            <a:pPr marL="342900" indent="-342900">
              <a:buFont typeface="Arial" panose="020B0604020202020204" pitchFamily="34" charset="0"/>
              <a:buChar char="•"/>
            </a:pPr>
            <a:r>
              <a:rPr lang="en-US" sz="2000" dirty="0" smtClean="0"/>
              <a:t>Centroid-based</a:t>
            </a:r>
          </a:p>
          <a:p>
            <a:pPr marL="342900" indent="-342900">
              <a:buFont typeface="Arial" panose="020B0604020202020204" pitchFamily="34" charset="0"/>
              <a:buChar char="•"/>
            </a:pPr>
            <a:r>
              <a:rPr lang="en-US" sz="2000" dirty="0" smtClean="0"/>
              <a:t>Ward’s method(I choose, because the similarity between the time series within  each cluster are respectively higher)</a:t>
            </a: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endParaRPr lang="en-US" sz="2000" dirty="0"/>
          </a:p>
        </p:txBody>
      </p:sp>
      <p:sp>
        <p:nvSpPr>
          <p:cNvPr id="4" name="TextBox 3"/>
          <p:cNvSpPr txBox="1"/>
          <p:nvPr/>
        </p:nvSpPr>
        <p:spPr>
          <a:xfrm>
            <a:off x="1069847" y="329184"/>
            <a:ext cx="7099367" cy="707886"/>
          </a:xfrm>
          <a:prstGeom prst="rect">
            <a:avLst/>
          </a:prstGeom>
          <a:noFill/>
        </p:spPr>
        <p:txBody>
          <a:bodyPr wrap="square" rtlCol="0">
            <a:spAutoFit/>
          </a:bodyPr>
          <a:lstStyle/>
          <a:p>
            <a:r>
              <a:rPr lang="en-US" sz="4000" dirty="0" smtClean="0"/>
              <a:t>Hierarchical Clustering</a:t>
            </a:r>
            <a:endParaRPr lang="en-US"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214" y="3387995"/>
            <a:ext cx="8047417" cy="2057578"/>
          </a:xfrm>
          <a:prstGeom prst="rect">
            <a:avLst/>
          </a:prstGeom>
        </p:spPr>
      </p:pic>
    </p:spTree>
    <p:extLst>
      <p:ext uri="{BB962C8B-B14F-4D97-AF65-F5344CB8AC3E}">
        <p14:creationId xmlns:p14="http://schemas.microsoft.com/office/powerpoint/2010/main" val="29229022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6655" y="1121434"/>
            <a:ext cx="9816861" cy="2862322"/>
          </a:xfrm>
          <a:prstGeom prst="rect">
            <a:avLst/>
          </a:prstGeom>
          <a:noFill/>
        </p:spPr>
        <p:txBody>
          <a:bodyPr wrap="square" rtlCol="0">
            <a:spAutoFit/>
          </a:bodyPr>
          <a:lstStyle/>
          <a:p>
            <a:r>
              <a:rPr lang="en-US" sz="2000" dirty="0" smtClean="0"/>
              <a:t>Different Distance Measures:</a:t>
            </a:r>
          </a:p>
          <a:p>
            <a:pPr marL="342900" indent="-342900">
              <a:buFont typeface="Arial" panose="020B0604020202020204" pitchFamily="34" charset="0"/>
              <a:buChar char="•"/>
            </a:pPr>
            <a:r>
              <a:rPr lang="en-US" sz="2000" dirty="0" smtClean="0"/>
              <a:t>Euclidean distance</a:t>
            </a:r>
          </a:p>
          <a:p>
            <a:pPr marL="342900" indent="-342900">
              <a:buFont typeface="Arial" panose="020B0604020202020204" pitchFamily="34" charset="0"/>
              <a:buChar char="•"/>
            </a:pPr>
            <a:r>
              <a:rPr lang="en-US" sz="2000" dirty="0" smtClean="0"/>
              <a:t>DTW(Dynamic Time warping)</a:t>
            </a:r>
          </a:p>
          <a:p>
            <a:pPr marL="342900" indent="-342900">
              <a:buFont typeface="Arial" panose="020B0604020202020204" pitchFamily="34" charset="0"/>
              <a:buChar char="•"/>
            </a:pPr>
            <a:r>
              <a:rPr lang="en-US" sz="2000" dirty="0" err="1" smtClean="0"/>
              <a:t>Frechet</a:t>
            </a:r>
            <a:r>
              <a:rPr lang="en-US" sz="2000" dirty="0" smtClean="0"/>
              <a:t> Distance</a:t>
            </a:r>
          </a:p>
          <a:p>
            <a:pPr marL="342900" indent="-342900">
              <a:buFont typeface="Arial" panose="020B0604020202020204" pitchFamily="34" charset="0"/>
              <a:buChar char="•"/>
            </a:pPr>
            <a:r>
              <a:rPr lang="en-US" sz="2000" dirty="0" smtClean="0"/>
              <a:t>Cosine Distance(shape based measurement, not based on individual points)</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endParaRPr lang="en-US" sz="2000" dirty="0"/>
          </a:p>
        </p:txBody>
      </p:sp>
      <p:sp>
        <p:nvSpPr>
          <p:cNvPr id="4" name="TextBox 3"/>
          <p:cNvSpPr txBox="1"/>
          <p:nvPr/>
        </p:nvSpPr>
        <p:spPr>
          <a:xfrm>
            <a:off x="1069847" y="329184"/>
            <a:ext cx="7849866" cy="707886"/>
          </a:xfrm>
          <a:prstGeom prst="rect">
            <a:avLst/>
          </a:prstGeom>
          <a:noFill/>
        </p:spPr>
        <p:txBody>
          <a:bodyPr wrap="square" rtlCol="0">
            <a:spAutoFit/>
          </a:bodyPr>
          <a:lstStyle/>
          <a:p>
            <a:r>
              <a:rPr lang="en-US" sz="4000" dirty="0" smtClean="0"/>
              <a:t>Time Series Distance Measures</a:t>
            </a:r>
            <a:endParaRPr lang="en-US" sz="4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655" y="2771010"/>
            <a:ext cx="4758975" cy="282753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9134" y="3057161"/>
            <a:ext cx="3294489" cy="1956103"/>
          </a:xfrm>
          <a:prstGeom prst="rect">
            <a:avLst/>
          </a:prstGeom>
        </p:spPr>
      </p:pic>
      <p:sp>
        <p:nvSpPr>
          <p:cNvPr id="10" name="TextBox 9"/>
          <p:cNvSpPr txBox="1"/>
          <p:nvPr/>
        </p:nvSpPr>
        <p:spPr>
          <a:xfrm>
            <a:off x="7643004" y="5279366"/>
            <a:ext cx="3027871" cy="369332"/>
          </a:xfrm>
          <a:prstGeom prst="rect">
            <a:avLst/>
          </a:prstGeom>
          <a:noFill/>
        </p:spPr>
        <p:txBody>
          <a:bodyPr wrap="square" rtlCol="0">
            <a:spAutoFit/>
          </a:bodyPr>
          <a:lstStyle/>
          <a:p>
            <a:r>
              <a:rPr lang="en-US" dirty="0" err="1" smtClean="0"/>
              <a:t>Frechet</a:t>
            </a:r>
            <a:r>
              <a:rPr lang="en-US" dirty="0" smtClean="0"/>
              <a:t> distance</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6651" y="5648698"/>
            <a:ext cx="5860288" cy="1181202"/>
          </a:xfrm>
          <a:prstGeom prst="rect">
            <a:avLst/>
          </a:prstGeom>
        </p:spPr>
      </p:pic>
    </p:spTree>
    <p:extLst>
      <p:ext uri="{BB962C8B-B14F-4D97-AF65-F5344CB8AC3E}">
        <p14:creationId xmlns:p14="http://schemas.microsoft.com/office/powerpoint/2010/main" val="35339122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6655" y="1121434"/>
            <a:ext cx="9816861"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As the computational complexity of hierarchical clustering is too high(O(n^3)), which is not applicable for our large data set. We sample hundreds of time series from the original time series imagery data to build the hierarchical clustering.</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Use the built hierarchical clustering model to assign label to each time series imagery data</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However, if we use the centroid of each cluster to find the similarity, we lose the information of the subtle differences within the members in the cluster.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Instead, we preserve all the time series curves and use k-nearest neighbor to predict labels</a:t>
            </a:r>
            <a:endParaRPr lang="en-US" sz="2000" dirty="0"/>
          </a:p>
        </p:txBody>
      </p:sp>
      <p:sp>
        <p:nvSpPr>
          <p:cNvPr id="4" name="TextBox 3"/>
          <p:cNvSpPr txBox="1"/>
          <p:nvPr/>
        </p:nvSpPr>
        <p:spPr>
          <a:xfrm>
            <a:off x="1389025" y="363393"/>
            <a:ext cx="7849866" cy="707886"/>
          </a:xfrm>
          <a:prstGeom prst="rect">
            <a:avLst/>
          </a:prstGeom>
          <a:noFill/>
        </p:spPr>
        <p:txBody>
          <a:bodyPr wrap="square" rtlCol="0">
            <a:spAutoFit/>
          </a:bodyPr>
          <a:lstStyle/>
          <a:p>
            <a:r>
              <a:rPr lang="en-US" sz="4000" dirty="0" smtClean="0"/>
              <a:t>K-Nearest Neighbors Classifier</a:t>
            </a:r>
            <a:endParaRPr lang="en-US" sz="4000" dirty="0"/>
          </a:p>
        </p:txBody>
      </p:sp>
    </p:spTree>
    <p:extLst>
      <p:ext uri="{BB962C8B-B14F-4D97-AF65-F5344CB8AC3E}">
        <p14:creationId xmlns:p14="http://schemas.microsoft.com/office/powerpoint/2010/main" val="3147856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4519" y="294382"/>
            <a:ext cx="7849866" cy="707886"/>
          </a:xfrm>
          <a:prstGeom prst="rect">
            <a:avLst/>
          </a:prstGeom>
          <a:noFill/>
        </p:spPr>
        <p:txBody>
          <a:bodyPr wrap="square" rtlCol="0">
            <a:spAutoFit/>
          </a:bodyPr>
          <a:lstStyle/>
          <a:p>
            <a:r>
              <a:rPr lang="en-US" sz="4000" dirty="0" smtClean="0"/>
              <a:t>Experiments</a:t>
            </a:r>
            <a:endParaRPr lang="en-US" sz="4000" dirty="0"/>
          </a:p>
        </p:txBody>
      </p:sp>
      <p:sp>
        <p:nvSpPr>
          <p:cNvPr id="2" name="TextBox 1"/>
          <p:cNvSpPr txBox="1"/>
          <p:nvPr/>
        </p:nvSpPr>
        <p:spPr>
          <a:xfrm>
            <a:off x="1820173" y="1155940"/>
            <a:ext cx="5357004" cy="369332"/>
          </a:xfrm>
          <a:prstGeom prst="rect">
            <a:avLst/>
          </a:prstGeom>
          <a:noFill/>
        </p:spPr>
        <p:txBody>
          <a:bodyPr wrap="square" rtlCol="0">
            <a:spAutoFit/>
          </a:bodyPr>
          <a:lstStyle/>
          <a:p>
            <a:r>
              <a:rPr lang="en-US" dirty="0" smtClean="0"/>
              <a:t>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416" y="1564522"/>
            <a:ext cx="3177815" cy="30863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572" y="1002268"/>
            <a:ext cx="5334462" cy="2583404"/>
          </a:xfrm>
          <a:prstGeom prst="rect">
            <a:avLst/>
          </a:prstGeom>
        </p:spPr>
      </p:pic>
      <p:sp>
        <p:nvSpPr>
          <p:cNvPr id="8" name="TextBox 7"/>
          <p:cNvSpPr txBox="1"/>
          <p:nvPr/>
        </p:nvSpPr>
        <p:spPr>
          <a:xfrm>
            <a:off x="1470572" y="3739344"/>
            <a:ext cx="6974688" cy="369332"/>
          </a:xfrm>
          <a:prstGeom prst="rect">
            <a:avLst/>
          </a:prstGeom>
          <a:noFill/>
        </p:spPr>
        <p:txBody>
          <a:bodyPr wrap="square" rtlCol="0">
            <a:spAutoFit/>
          </a:bodyPr>
          <a:lstStyle/>
          <a:p>
            <a:r>
              <a:rPr lang="en-US" dirty="0" smtClean="0"/>
              <a:t>K-mean based change results(2006) with 2001 as reference year</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9814" y="4108676"/>
            <a:ext cx="5265219" cy="2728523"/>
          </a:xfrm>
          <a:prstGeom prst="rect">
            <a:avLst/>
          </a:prstGeom>
        </p:spPr>
      </p:pic>
      <p:sp>
        <p:nvSpPr>
          <p:cNvPr id="11" name="TextBox 10"/>
          <p:cNvSpPr txBox="1"/>
          <p:nvPr/>
        </p:nvSpPr>
        <p:spPr>
          <a:xfrm>
            <a:off x="7659990" y="4906572"/>
            <a:ext cx="4532010" cy="1200329"/>
          </a:xfrm>
          <a:prstGeom prst="rect">
            <a:avLst/>
          </a:prstGeom>
          <a:noFill/>
        </p:spPr>
        <p:txBody>
          <a:bodyPr wrap="none" rtlCol="0">
            <a:spAutoFit/>
          </a:bodyPr>
          <a:lstStyle/>
          <a:p>
            <a:r>
              <a:rPr lang="en-US" dirty="0" smtClean="0"/>
              <a:t>Hierarchical k-NN change results(2006)</a:t>
            </a:r>
          </a:p>
          <a:p>
            <a:r>
              <a:rPr lang="en-US" dirty="0" smtClean="0"/>
              <a:t>with 2001 as reference year using DTW </a:t>
            </a:r>
          </a:p>
          <a:p>
            <a:r>
              <a:rPr lang="en-US" dirty="0" smtClean="0"/>
              <a:t>as the distance measurement and sample </a:t>
            </a:r>
          </a:p>
          <a:p>
            <a:r>
              <a:rPr lang="en-US" dirty="0"/>
              <a:t>s</a:t>
            </a:r>
            <a:r>
              <a:rPr lang="en-US" dirty="0" smtClean="0"/>
              <a:t>ize 1000.</a:t>
            </a:r>
            <a:endParaRPr lang="en-US" dirty="0"/>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b="57219"/>
          <a:stretch/>
        </p:blipFill>
        <p:spPr>
          <a:xfrm>
            <a:off x="6921087" y="2609698"/>
            <a:ext cx="731583" cy="107586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4394" y="5591512"/>
            <a:ext cx="671886" cy="1245687"/>
          </a:xfrm>
          <a:prstGeom prst="rect">
            <a:avLst/>
          </a:prstGeom>
        </p:spPr>
      </p:pic>
    </p:spTree>
    <p:extLst>
      <p:ext uri="{BB962C8B-B14F-4D97-AF65-F5344CB8AC3E}">
        <p14:creationId xmlns:p14="http://schemas.microsoft.com/office/powerpoint/2010/main" val="15974587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4519" y="294382"/>
            <a:ext cx="7849866" cy="707886"/>
          </a:xfrm>
          <a:prstGeom prst="rect">
            <a:avLst/>
          </a:prstGeom>
          <a:noFill/>
        </p:spPr>
        <p:txBody>
          <a:bodyPr wrap="square" rtlCol="0">
            <a:spAutoFit/>
          </a:bodyPr>
          <a:lstStyle/>
          <a:p>
            <a:r>
              <a:rPr lang="en-US" sz="4000" dirty="0" smtClean="0"/>
              <a:t>Experiments</a:t>
            </a:r>
            <a:endParaRPr lang="en-US" sz="4000" dirty="0"/>
          </a:p>
        </p:txBody>
      </p:sp>
      <p:sp>
        <p:nvSpPr>
          <p:cNvPr id="2" name="TextBox 1"/>
          <p:cNvSpPr txBox="1"/>
          <p:nvPr/>
        </p:nvSpPr>
        <p:spPr>
          <a:xfrm>
            <a:off x="1820173" y="1155940"/>
            <a:ext cx="5357004" cy="369332"/>
          </a:xfrm>
          <a:prstGeom prst="rect">
            <a:avLst/>
          </a:prstGeom>
          <a:noFill/>
        </p:spPr>
        <p:txBody>
          <a:bodyPr wrap="square" rtlCol="0">
            <a:spAutoFit/>
          </a:bodyPr>
          <a:lstStyle/>
          <a:p>
            <a:r>
              <a:rPr lang="en-US" dirty="0" smtClean="0"/>
              <a:t> </a:t>
            </a:r>
            <a:endParaRPr lang="en-US" dirty="0"/>
          </a:p>
        </p:txBody>
      </p:sp>
      <p:sp>
        <p:nvSpPr>
          <p:cNvPr id="3" name="TextBox 2"/>
          <p:cNvSpPr txBox="1"/>
          <p:nvPr/>
        </p:nvSpPr>
        <p:spPr>
          <a:xfrm>
            <a:off x="1354519" y="5565090"/>
            <a:ext cx="10248900" cy="1015663"/>
          </a:xfrm>
          <a:prstGeom prst="rect">
            <a:avLst/>
          </a:prstGeom>
          <a:noFill/>
        </p:spPr>
        <p:txBody>
          <a:bodyPr wrap="square" rtlCol="0">
            <a:spAutoFit/>
          </a:bodyPr>
          <a:lstStyle/>
          <a:p>
            <a:r>
              <a:rPr lang="en-US" dirty="0"/>
              <a:t>DTW measure based change results 2006 for different sample sizes </a:t>
            </a:r>
            <a:r>
              <a:rPr lang="en-US" dirty="0" smtClean="0"/>
              <a:t>with 2001 </a:t>
            </a:r>
            <a:r>
              <a:rPr lang="en-US" dirty="0"/>
              <a:t>as reference year using hierarchical k-Nearest Neighbors Framework</a:t>
            </a:r>
            <a:r>
              <a:rPr lang="en-US" sz="2400" dirty="0"/>
              <a:t/>
            </a:r>
            <a:br>
              <a:rPr lang="en-US" sz="2400" dirty="0"/>
            </a:br>
            <a:endParaRPr lang="en-US" sz="2400" dirty="0"/>
          </a:p>
        </p:txBody>
      </p:sp>
      <p:sp>
        <p:nvSpPr>
          <p:cNvPr id="5" name="TextBox 4"/>
          <p:cNvSpPr txBox="1"/>
          <p:nvPr/>
        </p:nvSpPr>
        <p:spPr>
          <a:xfrm>
            <a:off x="2136531" y="4800600"/>
            <a:ext cx="3824654" cy="646331"/>
          </a:xfrm>
          <a:prstGeom prst="rect">
            <a:avLst/>
          </a:prstGeom>
          <a:noFill/>
        </p:spPr>
        <p:txBody>
          <a:bodyPr wrap="square" rtlCol="0">
            <a:spAutoFit/>
          </a:bodyPr>
          <a:lstStyle/>
          <a:p>
            <a:r>
              <a:rPr lang="en-US" dirty="0" smtClean="0"/>
              <a:t>Change percentage with different sample size</a:t>
            </a:r>
            <a:endParaRPr lang="en-US" dirty="0"/>
          </a:p>
        </p:txBody>
      </p:sp>
      <p:sp>
        <p:nvSpPr>
          <p:cNvPr id="6" name="TextBox 5"/>
          <p:cNvSpPr txBox="1"/>
          <p:nvPr/>
        </p:nvSpPr>
        <p:spPr>
          <a:xfrm>
            <a:off x="7069015" y="4800600"/>
            <a:ext cx="3947746" cy="646331"/>
          </a:xfrm>
          <a:prstGeom prst="rect">
            <a:avLst/>
          </a:prstGeom>
          <a:noFill/>
        </p:spPr>
        <p:txBody>
          <a:bodyPr wrap="square" rtlCol="0">
            <a:spAutoFit/>
          </a:bodyPr>
          <a:lstStyle/>
          <a:p>
            <a:r>
              <a:rPr lang="en-US" dirty="0" smtClean="0"/>
              <a:t>Running time with different sample size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34" y="1000169"/>
            <a:ext cx="6463979" cy="356104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2121" y="1000169"/>
            <a:ext cx="6395706" cy="3523432"/>
          </a:xfrm>
          <a:prstGeom prst="rect">
            <a:avLst/>
          </a:prstGeom>
        </p:spPr>
      </p:pic>
    </p:spTree>
    <p:extLst>
      <p:ext uri="{BB962C8B-B14F-4D97-AF65-F5344CB8AC3E}">
        <p14:creationId xmlns:p14="http://schemas.microsoft.com/office/powerpoint/2010/main" val="2009836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4519" y="294382"/>
            <a:ext cx="7849866" cy="707886"/>
          </a:xfrm>
          <a:prstGeom prst="rect">
            <a:avLst/>
          </a:prstGeom>
          <a:noFill/>
        </p:spPr>
        <p:txBody>
          <a:bodyPr wrap="square" rtlCol="0">
            <a:spAutoFit/>
          </a:bodyPr>
          <a:lstStyle/>
          <a:p>
            <a:r>
              <a:rPr lang="en-US" sz="4000" dirty="0" smtClean="0"/>
              <a:t>Experiments</a:t>
            </a:r>
            <a:endParaRPr lang="en-US" sz="4000" dirty="0"/>
          </a:p>
        </p:txBody>
      </p:sp>
      <p:sp>
        <p:nvSpPr>
          <p:cNvPr id="2" name="TextBox 1"/>
          <p:cNvSpPr txBox="1"/>
          <p:nvPr/>
        </p:nvSpPr>
        <p:spPr>
          <a:xfrm>
            <a:off x="1820173" y="1155940"/>
            <a:ext cx="5357004" cy="369332"/>
          </a:xfrm>
          <a:prstGeom prst="rect">
            <a:avLst/>
          </a:prstGeom>
          <a:noFill/>
        </p:spPr>
        <p:txBody>
          <a:bodyPr wrap="square" rtlCol="0">
            <a:spAutoFit/>
          </a:bodyPr>
          <a:lstStyle/>
          <a:p>
            <a:r>
              <a:rPr lang="en-US" dirty="0" smtClean="0"/>
              <a:t> </a:t>
            </a:r>
            <a:endParaRPr lang="en-US" dirty="0"/>
          </a:p>
        </p:txBody>
      </p:sp>
      <p:sp>
        <p:nvSpPr>
          <p:cNvPr id="3" name="TextBox 2"/>
          <p:cNvSpPr txBox="1"/>
          <p:nvPr/>
        </p:nvSpPr>
        <p:spPr>
          <a:xfrm>
            <a:off x="1354519" y="1098597"/>
            <a:ext cx="10248900" cy="369332"/>
          </a:xfrm>
          <a:prstGeom prst="rect">
            <a:avLst/>
          </a:prstGeom>
          <a:noFill/>
        </p:spPr>
        <p:txBody>
          <a:bodyPr wrap="square" rtlCol="0">
            <a:spAutoFit/>
          </a:bodyPr>
          <a:lstStyle/>
          <a:p>
            <a:r>
              <a:rPr lang="en-US" dirty="0" smtClean="0"/>
              <a:t>GPU based implementation of similarity matrix computation to show the scalability of our algorithm</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26402806"/>
              </p:ext>
            </p:extLst>
          </p:nvPr>
        </p:nvGraphicFramePr>
        <p:xfrm>
          <a:off x="7728438" y="1748092"/>
          <a:ext cx="3182568" cy="3419128"/>
        </p:xfrm>
        <a:graphic>
          <a:graphicData uri="http://schemas.openxmlformats.org/drawingml/2006/table">
            <a:tbl>
              <a:tblPr>
                <a:tableStyleId>{5C22544A-7EE6-4342-B048-85BDC9FD1C3A}</a:tableStyleId>
              </a:tblPr>
              <a:tblGrid>
                <a:gridCol w="1599201"/>
                <a:gridCol w="1583367"/>
              </a:tblGrid>
              <a:tr h="785133">
                <a:tc>
                  <a:txBody>
                    <a:bodyPr/>
                    <a:lstStyle/>
                    <a:p>
                      <a:pPr algn="l" fontAlgn="t"/>
                      <a:r>
                        <a:rPr lang="en-US" sz="1100" u="none" strike="noStrike" dirty="0">
                          <a:effectLst/>
                        </a:rPr>
                        <a:t>The </a:t>
                      </a:r>
                      <a:r>
                        <a:rPr lang="en-US" sz="1100" u="none" strike="noStrike" dirty="0" smtClean="0">
                          <a:effectLst/>
                        </a:rPr>
                        <a:t>fraction</a:t>
                      </a:r>
                      <a:r>
                        <a:rPr lang="en-US" sz="1100" u="none" strike="noStrike" baseline="0" dirty="0" smtClean="0">
                          <a:effectLst/>
                        </a:rPr>
                        <a:t> of the data size</a:t>
                      </a:r>
                      <a:r>
                        <a:rPr lang="en-US" sz="1100" u="none" strike="noStrike" dirty="0" smtClean="0">
                          <a:effectLst/>
                        </a:rPr>
                        <a:t> </a:t>
                      </a:r>
                      <a:r>
                        <a:rPr lang="en-US" sz="1100" u="none" strike="noStrike" dirty="0">
                          <a:effectLst/>
                        </a:rPr>
                        <a:t>transfer from CPU to </a:t>
                      </a:r>
                      <a:r>
                        <a:rPr lang="en-US" sz="1100" u="none" strike="noStrike" dirty="0" smtClean="0">
                          <a:effectLst/>
                        </a:rPr>
                        <a:t>GPU at</a:t>
                      </a:r>
                      <a:r>
                        <a:rPr lang="en-US" sz="1100" u="none" strike="noStrike" baseline="0" dirty="0" smtClean="0">
                          <a:effectLst/>
                        </a:rPr>
                        <a:t> each time</a:t>
                      </a:r>
                      <a:endParaRPr lang="en-US" sz="1100" b="0" i="0" u="none" strike="noStrike" dirty="0">
                        <a:solidFill>
                          <a:srgbClr val="000000"/>
                        </a:solidFill>
                        <a:effectLst/>
                        <a:latin typeface="Calibri" panose="020F0502020204030204" pitchFamily="34" charset="0"/>
                      </a:endParaRPr>
                    </a:p>
                  </a:txBody>
                  <a:tcPr marL="7620" marR="7620" marT="7620" marB="0"/>
                </a:tc>
                <a:tc>
                  <a:txBody>
                    <a:bodyPr/>
                    <a:lstStyle/>
                    <a:p>
                      <a:pPr algn="l" fontAlgn="t"/>
                      <a:r>
                        <a:rPr lang="en-US" sz="1100" u="none" strike="noStrike" dirty="0">
                          <a:effectLst/>
                        </a:rPr>
                        <a:t>Running time of Parallel process(second)</a:t>
                      </a:r>
                      <a:endParaRPr lang="en-US" sz="1100" b="0" i="0" u="none" strike="noStrike" dirty="0">
                        <a:solidFill>
                          <a:srgbClr val="000000"/>
                        </a:solidFill>
                        <a:effectLst/>
                        <a:latin typeface="Calibri" panose="020F0502020204030204" pitchFamily="34" charset="0"/>
                      </a:endParaRPr>
                    </a:p>
                  </a:txBody>
                  <a:tcPr marL="7620" marR="7620" marT="7620" marB="0"/>
                </a:tc>
              </a:tr>
              <a:tr h="202615">
                <a:tc>
                  <a:txBody>
                    <a:bodyPr/>
                    <a:lstStyle/>
                    <a:p>
                      <a:pPr algn="l"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39.9</a:t>
                      </a:r>
                      <a:endParaRPr lang="en-US" sz="1100" b="0" i="0" u="none" strike="noStrike">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39.71</a:t>
                      </a:r>
                      <a:endParaRPr lang="en-US" sz="1100" b="0" i="0" u="none" strike="noStrike">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a:effectLst/>
                        </a:rPr>
                        <a:t>1/20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39.84</a:t>
                      </a:r>
                      <a:endParaRPr lang="en-US" sz="1100" b="0" i="0" u="none" strike="noStrike">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a:effectLst/>
                        </a:rPr>
                        <a:t>1/100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40.66</a:t>
                      </a:r>
                      <a:endParaRPr lang="en-US" sz="1100" b="0" i="0" u="none" strike="noStrike">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a:effectLst/>
                        </a:rPr>
                        <a:t>1/500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41.4</a:t>
                      </a:r>
                      <a:endParaRPr lang="en-US" sz="1100" b="0" i="0" u="none" strike="noStrike">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dirty="0">
                          <a:effectLst/>
                        </a:rPr>
                        <a:t>1/1000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43.06</a:t>
                      </a:r>
                      <a:endParaRPr lang="en-US" sz="1100" b="0" i="0" u="none" strike="noStrike">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a:effectLst/>
                        </a:rPr>
                        <a:t>1/2000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46.71</a:t>
                      </a:r>
                      <a:endParaRPr lang="en-US" sz="1100" b="0" i="0" u="none" strike="noStrike">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dirty="0">
                          <a:effectLst/>
                        </a:rPr>
                        <a:t>1/4000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53.03</a:t>
                      </a:r>
                      <a:endParaRPr lang="en-US" sz="1100" b="0" i="0" u="none" strike="noStrike" dirty="0">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a:effectLst/>
                        </a:rPr>
                        <a:t>1/8000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55.49</a:t>
                      </a:r>
                      <a:endParaRPr lang="en-US" sz="1100" b="0" i="0" u="none" strike="noStrike">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a:effectLst/>
                        </a:rPr>
                        <a:t>1/10000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68.4</a:t>
                      </a:r>
                      <a:endParaRPr lang="en-US" sz="1100" b="0" i="0" u="none" strike="noStrike">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a:effectLst/>
                        </a:rPr>
                        <a:t>1/15000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98.74</a:t>
                      </a:r>
                      <a:endParaRPr lang="en-US" sz="1100" b="0" i="0" u="none" strike="noStrike">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a:effectLst/>
                        </a:rPr>
                        <a:t>1/20000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125.76</a:t>
                      </a:r>
                      <a:endParaRPr lang="en-US" sz="1100" b="0" i="0" u="none" strike="noStrike">
                        <a:solidFill>
                          <a:srgbClr val="000000"/>
                        </a:solidFill>
                        <a:effectLst/>
                        <a:latin typeface="Calibri" panose="020F0502020204030204" pitchFamily="34" charset="0"/>
                      </a:endParaRPr>
                    </a:p>
                  </a:txBody>
                  <a:tcPr marL="7620" marR="7620" marT="7620" marB="0" anchor="b"/>
                </a:tc>
              </a:tr>
              <a:tr h="202615">
                <a:tc>
                  <a:txBody>
                    <a:bodyPr/>
                    <a:lstStyle/>
                    <a:p>
                      <a:pPr algn="l" fontAlgn="b"/>
                      <a:r>
                        <a:rPr lang="en-US" sz="1100" u="none" strike="noStrike">
                          <a:effectLst/>
                        </a:rPr>
                        <a:t>1/40000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247.14</a:t>
                      </a:r>
                      <a:endParaRPr lang="en-US"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9" name="TextBox 8"/>
          <p:cNvSpPr txBox="1"/>
          <p:nvPr/>
        </p:nvSpPr>
        <p:spPr>
          <a:xfrm>
            <a:off x="7185501" y="5246353"/>
            <a:ext cx="5006499" cy="1200329"/>
          </a:xfrm>
          <a:prstGeom prst="rect">
            <a:avLst/>
          </a:prstGeom>
          <a:noFill/>
        </p:spPr>
        <p:txBody>
          <a:bodyPr wrap="none" rtlCol="0">
            <a:spAutoFit/>
          </a:bodyPr>
          <a:lstStyle/>
          <a:p>
            <a:r>
              <a:rPr lang="en-US" dirty="0" smtClean="0"/>
              <a:t>The comparison of the parallel processing </a:t>
            </a:r>
          </a:p>
          <a:p>
            <a:r>
              <a:rPr lang="en-US" dirty="0" smtClean="0"/>
              <a:t>running time for different chunk size </a:t>
            </a:r>
          </a:p>
          <a:p>
            <a:r>
              <a:rPr lang="en-US" dirty="0" smtClean="0"/>
              <a:t>transferring from CPU to GPU with Euclidean</a:t>
            </a:r>
          </a:p>
          <a:p>
            <a:r>
              <a:rPr lang="en-US" dirty="0"/>
              <a:t>d</a:t>
            </a:r>
            <a:r>
              <a:rPr lang="en-US" dirty="0" smtClean="0"/>
              <a:t>istance as measurement and sample size 200</a:t>
            </a:r>
            <a:endParaRPr lang="en-US" dirty="0"/>
          </a:p>
        </p:txBody>
      </p:sp>
      <p:sp>
        <p:nvSpPr>
          <p:cNvPr id="14" name="TextBox 13"/>
          <p:cNvSpPr txBox="1"/>
          <p:nvPr/>
        </p:nvSpPr>
        <p:spPr>
          <a:xfrm>
            <a:off x="2118946" y="5246354"/>
            <a:ext cx="4360023" cy="1200329"/>
          </a:xfrm>
          <a:prstGeom prst="rect">
            <a:avLst/>
          </a:prstGeom>
          <a:noFill/>
        </p:spPr>
        <p:txBody>
          <a:bodyPr wrap="square" rtlCol="0">
            <a:spAutoFit/>
          </a:bodyPr>
          <a:lstStyle/>
          <a:p>
            <a:r>
              <a:rPr lang="en-US" dirty="0" smtClean="0"/>
              <a:t>The parallel processing is almost 74x times faster than serial processing, which shows the scalability of the algorithm. </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388" y="1748092"/>
            <a:ext cx="6445708" cy="3100502"/>
          </a:xfrm>
          <a:prstGeom prst="rect">
            <a:avLst/>
          </a:prstGeom>
        </p:spPr>
      </p:pic>
    </p:spTree>
    <p:extLst>
      <p:ext uri="{BB962C8B-B14F-4D97-AF65-F5344CB8AC3E}">
        <p14:creationId xmlns:p14="http://schemas.microsoft.com/office/powerpoint/2010/main" val="14188436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4519" y="294382"/>
            <a:ext cx="7849866" cy="707886"/>
          </a:xfrm>
          <a:prstGeom prst="rect">
            <a:avLst/>
          </a:prstGeom>
          <a:noFill/>
        </p:spPr>
        <p:txBody>
          <a:bodyPr wrap="square" rtlCol="0">
            <a:spAutoFit/>
          </a:bodyPr>
          <a:lstStyle/>
          <a:p>
            <a:r>
              <a:rPr lang="en-US" sz="4000" dirty="0" smtClean="0"/>
              <a:t>Experiments</a:t>
            </a:r>
            <a:endParaRPr lang="en-US" sz="4000" dirty="0"/>
          </a:p>
        </p:txBody>
      </p:sp>
      <p:sp>
        <p:nvSpPr>
          <p:cNvPr id="6" name="TextBox 5"/>
          <p:cNvSpPr txBox="1"/>
          <p:nvPr/>
        </p:nvSpPr>
        <p:spPr>
          <a:xfrm>
            <a:off x="1647731" y="1112807"/>
            <a:ext cx="7263442" cy="646331"/>
          </a:xfrm>
          <a:prstGeom prst="rect">
            <a:avLst/>
          </a:prstGeom>
          <a:noFill/>
        </p:spPr>
        <p:txBody>
          <a:bodyPr wrap="square" rtlCol="0">
            <a:spAutoFit/>
          </a:bodyPr>
          <a:lstStyle/>
          <a:p>
            <a:r>
              <a:rPr lang="en-US" dirty="0" smtClean="0"/>
              <a:t>The running time comparison with three different distance measures with fixed sample size 1000</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13" y="1759138"/>
            <a:ext cx="8353522" cy="6141174"/>
          </a:xfrm>
          <a:prstGeom prst="rect">
            <a:avLst/>
          </a:prstGeom>
        </p:spPr>
      </p:pic>
    </p:spTree>
    <p:extLst>
      <p:ext uri="{BB962C8B-B14F-4D97-AF65-F5344CB8AC3E}">
        <p14:creationId xmlns:p14="http://schemas.microsoft.com/office/powerpoint/2010/main" val="12357693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4519" y="294382"/>
            <a:ext cx="7849866" cy="707886"/>
          </a:xfrm>
          <a:prstGeom prst="rect">
            <a:avLst/>
          </a:prstGeom>
          <a:noFill/>
        </p:spPr>
        <p:txBody>
          <a:bodyPr wrap="square" rtlCol="0">
            <a:spAutoFit/>
          </a:bodyPr>
          <a:lstStyle/>
          <a:p>
            <a:r>
              <a:rPr lang="en-US" sz="4000" dirty="0" smtClean="0"/>
              <a:t>Future Work</a:t>
            </a:r>
            <a:endParaRPr lang="en-US" sz="4000" dirty="0"/>
          </a:p>
        </p:txBody>
      </p:sp>
      <p:sp>
        <p:nvSpPr>
          <p:cNvPr id="2" name="TextBox 1"/>
          <p:cNvSpPr txBox="1"/>
          <p:nvPr/>
        </p:nvSpPr>
        <p:spPr>
          <a:xfrm>
            <a:off x="1458036" y="1380227"/>
            <a:ext cx="9972136" cy="646331"/>
          </a:xfrm>
          <a:prstGeom prst="rect">
            <a:avLst/>
          </a:prstGeom>
          <a:noFill/>
        </p:spPr>
        <p:txBody>
          <a:bodyPr wrap="square" rtlCol="0">
            <a:spAutoFit/>
          </a:bodyPr>
          <a:lstStyle/>
          <a:p>
            <a:pPr marL="285750" indent="-285750">
              <a:buFont typeface="Arial" panose="020B0604020202020204" pitchFamily="34" charset="0"/>
              <a:buChar char="•"/>
            </a:pPr>
            <a:r>
              <a:rPr lang="en-US" smtClean="0"/>
              <a:t>Use ground truth data to validate our model</a:t>
            </a:r>
            <a:endParaRPr lang="en-US" dirty="0"/>
          </a:p>
          <a:p>
            <a:pPr marL="285750" indent="-285750">
              <a:buFont typeface="Arial" panose="020B0604020202020204" pitchFamily="34" charset="0"/>
              <a:buChar char="•"/>
            </a:pPr>
            <a:r>
              <a:rPr lang="en-US" dirty="0" smtClean="0"/>
              <a:t>Take into account the autocorrelation of the spatial data</a:t>
            </a:r>
            <a:endParaRPr lang="en-US" dirty="0"/>
          </a:p>
        </p:txBody>
      </p:sp>
    </p:spTree>
    <p:extLst>
      <p:ext uri="{BB962C8B-B14F-4D97-AF65-F5344CB8AC3E}">
        <p14:creationId xmlns:p14="http://schemas.microsoft.com/office/powerpoint/2010/main" val="771272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a:spLocks noChangeArrowheads="1"/>
          </p:cNvSpPr>
          <p:nvPr/>
        </p:nvSpPr>
        <p:spPr bwMode="auto">
          <a:xfrm>
            <a:off x="1069975" y="328613"/>
            <a:ext cx="43732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4000" dirty="0" smtClean="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Introduction</a:t>
            </a:r>
            <a:endParaRPr lang="en-US" altLang="en-US" sz="400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 name="TextBox 2"/>
          <p:cNvSpPr txBox="1"/>
          <p:nvPr/>
        </p:nvSpPr>
        <p:spPr>
          <a:xfrm>
            <a:off x="2268747" y="1207698"/>
            <a:ext cx="7159925" cy="4678204"/>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Vegetation covers 70% of our earth land surface, and helps maintain ecological balance and provide food, but it is easy affected by climate, environment and humans’ activities</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Monitoring inter-annual changes in vegetation and cropping patterns over large geographic regions is important for many applications, like biofuel development, climate change detection</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Remote sensing imagery data provide an effective way of monitoring and management of vegetation. The MODIS instrument in the satellite provides daily coverage, moderate spatial resolution satellite images of most areas of the earth.</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91805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a:spLocks noChangeArrowheads="1"/>
          </p:cNvSpPr>
          <p:nvPr/>
        </p:nvSpPr>
        <p:spPr bwMode="auto">
          <a:xfrm>
            <a:off x="1182119" y="302734"/>
            <a:ext cx="43732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4000" dirty="0" smtClean="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Big Data Challenge</a:t>
            </a:r>
            <a:endParaRPr lang="en-US" altLang="en-US" sz="400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2" y="1081779"/>
            <a:ext cx="5677392" cy="4366638"/>
          </a:xfrm>
          <a:prstGeom prst="rect">
            <a:avLst/>
          </a:prstGeom>
        </p:spPr>
      </p:pic>
      <p:sp>
        <p:nvSpPr>
          <p:cNvPr id="3" name="TextBox 2"/>
          <p:cNvSpPr txBox="1"/>
          <p:nvPr/>
        </p:nvSpPr>
        <p:spPr>
          <a:xfrm>
            <a:off x="1552755" y="1319842"/>
            <a:ext cx="3217653" cy="2031325"/>
          </a:xfrm>
          <a:prstGeom prst="rect">
            <a:avLst/>
          </a:prstGeom>
          <a:noFill/>
        </p:spPr>
        <p:txBody>
          <a:bodyPr wrap="square" rtlCol="0">
            <a:spAutoFit/>
          </a:bodyPr>
          <a:lstStyle/>
          <a:p>
            <a:r>
              <a:rPr lang="en-US" dirty="0" smtClean="0"/>
              <a:t>The monitoring requires processing more than 300 tiles, each tile consists of 4800*4800 pixels. And the data is available for last 10 years on daily basis.=&gt; 7 billion time series.</a:t>
            </a:r>
            <a:endParaRPr lang="en-US" dirty="0"/>
          </a:p>
        </p:txBody>
      </p:sp>
    </p:spTree>
    <p:extLst>
      <p:ext uri="{BB962C8B-B14F-4D97-AF65-F5344CB8AC3E}">
        <p14:creationId xmlns:p14="http://schemas.microsoft.com/office/powerpoint/2010/main" val="3652670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a:spLocks noChangeArrowheads="1"/>
          </p:cNvSpPr>
          <p:nvPr/>
        </p:nvSpPr>
        <p:spPr bwMode="auto">
          <a:xfrm>
            <a:off x="1182119" y="302734"/>
            <a:ext cx="43732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4000" dirty="0" smtClean="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Problem Statement</a:t>
            </a:r>
            <a:endParaRPr lang="en-US" altLang="en-US" sz="400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4" name="TextBox 3"/>
          <p:cNvSpPr txBox="1"/>
          <p:nvPr/>
        </p:nvSpPr>
        <p:spPr>
          <a:xfrm>
            <a:off x="1984075" y="1155940"/>
            <a:ext cx="8419382" cy="3170099"/>
          </a:xfrm>
          <a:prstGeom prst="rect">
            <a:avLst/>
          </a:prstGeom>
          <a:noFill/>
        </p:spPr>
        <p:txBody>
          <a:bodyPr wrap="square" rtlCol="0">
            <a:spAutoFit/>
          </a:bodyPr>
          <a:lstStyle/>
          <a:p>
            <a:r>
              <a:rPr lang="en-US" sz="2000" dirty="0" smtClean="0"/>
              <a:t>Problem Definition:</a:t>
            </a:r>
          </a:p>
          <a:p>
            <a:pPr marL="342900" indent="-342900">
              <a:buFont typeface="Arial" panose="020B0604020202020204" pitchFamily="34" charset="0"/>
              <a:buChar char="•"/>
            </a:pPr>
            <a:r>
              <a:rPr lang="en-US" sz="2000" dirty="0" smtClean="0"/>
              <a:t>Developing a scalable algorithm to detect inter-annual changes in croplands using MODIS </a:t>
            </a:r>
            <a:r>
              <a:rPr lang="en-US" sz="2000" dirty="0"/>
              <a:t>imagery at 250-meter spatial </a:t>
            </a:r>
            <a:r>
              <a:rPr lang="en-US" sz="2000" dirty="0" smtClean="0"/>
              <a:t>resolution. </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a:p>
          <a:p>
            <a:r>
              <a:rPr lang="en-US" sz="2000" dirty="0" smtClean="0"/>
              <a:t>The Data description</a:t>
            </a:r>
          </a:p>
          <a:p>
            <a:pPr marL="342900" indent="-342900">
              <a:buFont typeface="Arial" panose="020B0604020202020204" pitchFamily="34" charset="0"/>
              <a:buChar char="•"/>
            </a:pPr>
            <a:r>
              <a:rPr lang="en-US" sz="2000" dirty="0" smtClean="0"/>
              <a:t>The </a:t>
            </a:r>
            <a:r>
              <a:rPr lang="en-US" sz="2000" dirty="0"/>
              <a:t>imagery </a:t>
            </a:r>
            <a:r>
              <a:rPr lang="en-US" sz="2000" dirty="0" smtClean="0"/>
              <a:t>data consists </a:t>
            </a:r>
            <a:r>
              <a:rPr lang="en-US" sz="2000" dirty="0"/>
              <a:t>of 4800*9600 </a:t>
            </a:r>
            <a:r>
              <a:rPr lang="en-US" sz="2000" dirty="0" smtClean="0"/>
              <a:t>pixels at each timestamp. And the images are available on a bi-week basis spanning from </a:t>
            </a:r>
            <a:r>
              <a:rPr lang="en-US" sz="2000" dirty="0"/>
              <a:t>2001 to 2011</a:t>
            </a:r>
          </a:p>
          <a:p>
            <a:pPr marL="342900" indent="-342900">
              <a:buFont typeface="Arial" panose="020B0604020202020204" pitchFamily="34" charset="0"/>
              <a:buChar char="•"/>
            </a:pPr>
            <a:endParaRPr lang="en-US" sz="2000" dirty="0" smtClean="0"/>
          </a:p>
        </p:txBody>
      </p:sp>
    </p:spTree>
    <p:extLst>
      <p:ext uri="{BB962C8B-B14F-4D97-AF65-F5344CB8AC3E}">
        <p14:creationId xmlns:p14="http://schemas.microsoft.com/office/powerpoint/2010/main" val="799605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69848" y="329184"/>
            <a:ext cx="4370832" cy="707886"/>
          </a:xfrm>
          <a:prstGeom prst="rect">
            <a:avLst/>
          </a:prstGeom>
          <a:noFill/>
        </p:spPr>
        <p:txBody>
          <a:bodyPr wrap="square" rtlCol="0">
            <a:spAutoFit/>
          </a:bodyPr>
          <a:lstStyle/>
          <a:p>
            <a:r>
              <a:rPr lang="en-US" sz="4000" dirty="0" smtClean="0"/>
              <a:t>State of Art</a:t>
            </a:r>
            <a:endParaRPr lang="en-US"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123" y="1474203"/>
            <a:ext cx="10058400" cy="3966882"/>
          </a:xfrm>
          <a:prstGeom prst="rect">
            <a:avLst/>
          </a:prstGeom>
        </p:spPr>
      </p:pic>
      <p:sp>
        <p:nvSpPr>
          <p:cNvPr id="4" name="TextBox 3"/>
          <p:cNvSpPr txBox="1"/>
          <p:nvPr/>
        </p:nvSpPr>
        <p:spPr>
          <a:xfrm>
            <a:off x="1172123" y="1037070"/>
            <a:ext cx="8428007" cy="369332"/>
          </a:xfrm>
          <a:prstGeom prst="rect">
            <a:avLst/>
          </a:prstGeom>
          <a:noFill/>
        </p:spPr>
        <p:txBody>
          <a:bodyPr wrap="square" rtlCol="0">
            <a:spAutoFit/>
          </a:bodyPr>
          <a:lstStyle/>
          <a:p>
            <a:r>
              <a:rPr lang="en-US" dirty="0" smtClean="0"/>
              <a:t>Three possible approaches when designing a clustering based change detection</a:t>
            </a:r>
            <a:endParaRPr lang="en-US" dirty="0"/>
          </a:p>
        </p:txBody>
      </p:sp>
    </p:spTree>
    <p:extLst>
      <p:ext uri="{BB962C8B-B14F-4D97-AF65-F5344CB8AC3E}">
        <p14:creationId xmlns:p14="http://schemas.microsoft.com/office/powerpoint/2010/main" val="42223900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69848" y="329184"/>
            <a:ext cx="4370832" cy="707886"/>
          </a:xfrm>
          <a:prstGeom prst="rect">
            <a:avLst/>
          </a:prstGeom>
          <a:noFill/>
        </p:spPr>
        <p:txBody>
          <a:bodyPr wrap="square" rtlCol="0">
            <a:spAutoFit/>
          </a:bodyPr>
          <a:lstStyle/>
          <a:p>
            <a:r>
              <a:rPr lang="en-US" sz="4000" dirty="0" smtClean="0"/>
              <a:t>State of Art</a:t>
            </a:r>
            <a:endParaRPr lang="en-US" sz="4000" dirty="0"/>
          </a:p>
        </p:txBody>
      </p:sp>
      <p:sp>
        <p:nvSpPr>
          <p:cNvPr id="2" name="TextBox 1"/>
          <p:cNvSpPr txBox="1"/>
          <p:nvPr/>
        </p:nvSpPr>
        <p:spPr>
          <a:xfrm>
            <a:off x="2053086" y="1371600"/>
            <a:ext cx="8134710"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In previous study, Gaussian Mixture Model is used to detect changes, which ignore the temporal properties, and the EM algorithm in the model is prone to local optima and takes large amount of time to converge.</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K-mean clustering is not suitable for modeling temporal correlations, which will over predict the changes</a:t>
            </a:r>
            <a:endParaRPr lang="en-US" sz="2000" dirty="0"/>
          </a:p>
        </p:txBody>
      </p:sp>
    </p:spTree>
    <p:extLst>
      <p:ext uri="{BB962C8B-B14F-4D97-AF65-F5344CB8AC3E}">
        <p14:creationId xmlns:p14="http://schemas.microsoft.com/office/powerpoint/2010/main" val="1394084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3086" y="1371600"/>
            <a:ext cx="8134710"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Perform random sampling from the two relevant </a:t>
            </a:r>
            <a:r>
              <a:rPr lang="en-US" sz="2000" dirty="0" smtClean="0"/>
              <a:t>years of original dataset </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Build </a:t>
            </a:r>
            <a:r>
              <a:rPr lang="en-US" sz="2000" dirty="0"/>
              <a:t>a cluster hierarchy </a:t>
            </a:r>
            <a:r>
              <a:rPr lang="en-US" sz="2000" dirty="0" smtClean="0"/>
              <a:t>model</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a:t>Pick </a:t>
            </a:r>
            <a:r>
              <a:rPr lang="en-US" sz="2000" dirty="0" smtClean="0"/>
              <a:t>different number </a:t>
            </a:r>
            <a:r>
              <a:rPr lang="en-US" sz="2000" dirty="0"/>
              <a:t>of clusters </a:t>
            </a:r>
            <a:r>
              <a:rPr lang="en-US" sz="2000" dirty="0" smtClean="0"/>
              <a:t>at multiple levels from the </a:t>
            </a:r>
            <a:r>
              <a:rPr lang="en-US" sz="2000" dirty="0" err="1" smtClean="0"/>
              <a:t>dendrogram</a:t>
            </a:r>
            <a:r>
              <a:rPr lang="en-US" sz="2000" dirty="0" smtClean="0"/>
              <a:t> </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a:t>P</a:t>
            </a:r>
            <a:r>
              <a:rPr lang="en-US" sz="2000" dirty="0" smtClean="0"/>
              <a:t>erform </a:t>
            </a:r>
            <a:r>
              <a:rPr lang="en-US" sz="2000" dirty="0"/>
              <a:t>k-Nearest Neighbor classification based label </a:t>
            </a:r>
            <a:r>
              <a:rPr lang="en-US" sz="2000" dirty="0" smtClean="0"/>
              <a:t>assignment to the </a:t>
            </a:r>
            <a:r>
              <a:rPr lang="en-US" sz="2000" dirty="0"/>
              <a:t>whole time series imagery data, </a:t>
            </a: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a:t>Generate change map based on inter-annual </a:t>
            </a:r>
            <a:r>
              <a:rPr lang="en-US" sz="2000" dirty="0" smtClean="0"/>
              <a:t>cluster memberships </a:t>
            </a:r>
            <a:r>
              <a:rPr lang="en-US" sz="2000" dirty="0"/>
              <a:t>using hierarchical relationships </a:t>
            </a:r>
            <a:r>
              <a:rPr lang="en-US" sz="2000" dirty="0" smtClean="0"/>
              <a:t>between the </a:t>
            </a:r>
            <a:r>
              <a:rPr lang="en-US" sz="2000" dirty="0"/>
              <a:t>cluster labels</a:t>
            </a:r>
            <a:br>
              <a:rPr lang="en-US" sz="2000" dirty="0"/>
            </a:br>
            <a:r>
              <a:rPr lang="en-US" sz="2000" dirty="0"/>
              <a:t/>
            </a:r>
            <a:br>
              <a:rPr lang="en-US" sz="2000" dirty="0"/>
            </a:br>
            <a:r>
              <a:rPr lang="en-US" sz="2000" dirty="0"/>
              <a:t/>
            </a:r>
            <a:br>
              <a:rPr lang="en-US" sz="2000" dirty="0"/>
            </a:br>
            <a:r>
              <a:rPr lang="en-US" sz="2000" dirty="0"/>
              <a:t/>
            </a:r>
            <a:br>
              <a:rPr lang="en-US" sz="2000" dirty="0"/>
            </a:br>
            <a:endParaRPr lang="en-US" sz="2000" dirty="0"/>
          </a:p>
        </p:txBody>
      </p:sp>
      <p:sp>
        <p:nvSpPr>
          <p:cNvPr id="4" name="TextBox 3"/>
          <p:cNvSpPr txBox="1"/>
          <p:nvPr/>
        </p:nvSpPr>
        <p:spPr>
          <a:xfrm>
            <a:off x="1069847" y="329184"/>
            <a:ext cx="7099367" cy="707886"/>
          </a:xfrm>
          <a:prstGeom prst="rect">
            <a:avLst/>
          </a:prstGeom>
          <a:noFill/>
        </p:spPr>
        <p:txBody>
          <a:bodyPr wrap="square" rtlCol="0">
            <a:spAutoFit/>
          </a:bodyPr>
          <a:lstStyle/>
          <a:p>
            <a:r>
              <a:rPr lang="en-US" sz="4000" dirty="0" smtClean="0"/>
              <a:t>The workflow of the Algorithm</a:t>
            </a:r>
            <a:endParaRPr lang="en-US" sz="4000" dirty="0"/>
          </a:p>
        </p:txBody>
      </p:sp>
    </p:spTree>
    <p:extLst>
      <p:ext uri="{BB962C8B-B14F-4D97-AF65-F5344CB8AC3E}">
        <p14:creationId xmlns:p14="http://schemas.microsoft.com/office/powerpoint/2010/main" val="4393736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4519" y="294382"/>
            <a:ext cx="7849866" cy="707886"/>
          </a:xfrm>
          <a:prstGeom prst="rect">
            <a:avLst/>
          </a:prstGeom>
          <a:noFill/>
        </p:spPr>
        <p:txBody>
          <a:bodyPr wrap="square" rtlCol="0">
            <a:spAutoFit/>
          </a:bodyPr>
          <a:lstStyle/>
          <a:p>
            <a:r>
              <a:rPr lang="en-US" sz="4000" dirty="0" smtClean="0"/>
              <a:t>Change Detection</a:t>
            </a:r>
            <a:endParaRPr lang="en-US"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43" y="1256589"/>
            <a:ext cx="5715495" cy="479339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8946" y="2225614"/>
            <a:ext cx="5392155" cy="2716548"/>
          </a:xfrm>
          <a:prstGeom prst="rect">
            <a:avLst/>
          </a:prstGeom>
        </p:spPr>
      </p:pic>
    </p:spTree>
    <p:extLst>
      <p:ext uri="{BB962C8B-B14F-4D97-AF65-F5344CB8AC3E}">
        <p14:creationId xmlns:p14="http://schemas.microsoft.com/office/powerpoint/2010/main" val="460117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6656" y="1121434"/>
            <a:ext cx="9549442" cy="2246769"/>
          </a:xfrm>
          <a:prstGeom prst="rect">
            <a:avLst/>
          </a:prstGeom>
          <a:noFill/>
        </p:spPr>
        <p:txBody>
          <a:bodyPr wrap="square" rtlCol="0">
            <a:spAutoFit/>
          </a:bodyPr>
          <a:lstStyle/>
          <a:p>
            <a:r>
              <a:rPr lang="en-US" sz="2000" dirty="0" smtClean="0"/>
              <a:t>Hierarchical </a:t>
            </a:r>
            <a:r>
              <a:rPr lang="en-US" sz="2000" dirty="0"/>
              <a:t>clustering is a popular clustering </a:t>
            </a:r>
            <a:r>
              <a:rPr lang="en-US" sz="2000" dirty="0" smtClean="0"/>
              <a:t>techniques which </a:t>
            </a:r>
            <a:r>
              <a:rPr lang="en-US" sz="2000" dirty="0"/>
              <a:t>works by grouping objects into an hierarchy.</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endParaRPr lang="en-US" sz="2000" dirty="0"/>
          </a:p>
        </p:txBody>
      </p:sp>
      <p:sp>
        <p:nvSpPr>
          <p:cNvPr id="4" name="TextBox 3"/>
          <p:cNvSpPr txBox="1"/>
          <p:nvPr/>
        </p:nvSpPr>
        <p:spPr>
          <a:xfrm>
            <a:off x="1069847" y="329184"/>
            <a:ext cx="7099367" cy="707886"/>
          </a:xfrm>
          <a:prstGeom prst="rect">
            <a:avLst/>
          </a:prstGeom>
          <a:noFill/>
        </p:spPr>
        <p:txBody>
          <a:bodyPr wrap="square" rtlCol="0">
            <a:spAutoFit/>
          </a:bodyPr>
          <a:lstStyle/>
          <a:p>
            <a:r>
              <a:rPr lang="en-US" sz="4000" dirty="0" smtClean="0"/>
              <a:t>Hierarchical Clustering</a:t>
            </a:r>
            <a:endParaRPr lang="en-US"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405" y="1774174"/>
            <a:ext cx="5906012" cy="47933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1821" y="2424024"/>
            <a:ext cx="4621772" cy="3876126"/>
          </a:xfrm>
          <a:prstGeom prst="rect">
            <a:avLst/>
          </a:prstGeom>
        </p:spPr>
      </p:pic>
    </p:spTree>
    <p:extLst>
      <p:ext uri="{BB962C8B-B14F-4D97-AF65-F5344CB8AC3E}">
        <p14:creationId xmlns:p14="http://schemas.microsoft.com/office/powerpoint/2010/main" val="2345574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NCSU-vertical-left-top-logo">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759</Words>
  <Application>Microsoft Office PowerPoint</Application>
  <PresentationFormat>Widescreen</PresentationFormat>
  <Paragraphs>131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MS PGothic</vt:lpstr>
      <vt:lpstr>SimSun</vt:lpstr>
      <vt:lpstr>SimSun</vt:lpstr>
      <vt:lpstr>Arial</vt:lpstr>
      <vt:lpstr>Calibri</vt:lpstr>
      <vt:lpstr>NCSU-vertical-left-top-logo</vt:lpstr>
      <vt:lpstr>Scalable Nearest Neighbor Based Hierarchical Change Detection Framework for Crop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Nearest Neighbor Based Hierarchical Change Detection Framework for Crop Monitoring</dc:title>
  <dc:creator>Zexi Chen</dc:creator>
  <cp:lastModifiedBy>Zexi Chen</cp:lastModifiedBy>
  <cp:revision>37</cp:revision>
  <dcterms:created xsi:type="dcterms:W3CDTF">2016-03-13T02:06:33Z</dcterms:created>
  <dcterms:modified xsi:type="dcterms:W3CDTF">2016-09-30T23:59:05Z</dcterms:modified>
</cp:coreProperties>
</file>